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966" r:id="rId2"/>
  </p:sldMasterIdLst>
  <p:notesMasterIdLst>
    <p:notesMasterId r:id="rId20"/>
  </p:notesMasterIdLst>
  <p:handoutMasterIdLst>
    <p:handoutMasterId r:id="rId21"/>
  </p:handoutMasterIdLst>
  <p:sldIdLst>
    <p:sldId id="416" r:id="rId3"/>
    <p:sldId id="408" r:id="rId4"/>
    <p:sldId id="400" r:id="rId5"/>
    <p:sldId id="388" r:id="rId6"/>
    <p:sldId id="389" r:id="rId7"/>
    <p:sldId id="396" r:id="rId8"/>
    <p:sldId id="390" r:id="rId9"/>
    <p:sldId id="402" r:id="rId10"/>
    <p:sldId id="404" r:id="rId11"/>
    <p:sldId id="406" r:id="rId12"/>
    <p:sldId id="405" r:id="rId13"/>
    <p:sldId id="391" r:id="rId14"/>
    <p:sldId id="392" r:id="rId15"/>
    <p:sldId id="393" r:id="rId16"/>
    <p:sldId id="394" r:id="rId17"/>
    <p:sldId id="412" r:id="rId18"/>
    <p:sldId id="413" r:id="rId19"/>
  </p:sldIdLst>
  <p:sldSz cx="9144000" cy="6858000" type="screen4x3"/>
  <p:notesSz cx="7102475" cy="9388475"/>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11A0B3"/>
    <a:srgbClr val="0000FF"/>
    <a:srgbClr val="0000CC"/>
    <a:srgbClr val="1A4652"/>
    <a:srgbClr val="00FFFF"/>
    <a:srgbClr val="006666"/>
    <a:srgbClr val="1F88C8"/>
    <a:srgbClr val="78F8FF"/>
    <a:srgbClr val="8EAB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7" autoAdjust="0"/>
    <p:restoredTop sz="64298" autoAdjust="0"/>
  </p:normalViewPr>
  <p:slideViewPr>
    <p:cSldViewPr snapToGrid="0">
      <p:cViewPr>
        <p:scale>
          <a:sx n="85" d="100"/>
          <a:sy n="85" d="100"/>
        </p:scale>
        <p:origin x="-750" y="-72"/>
      </p:cViewPr>
      <p:guideLst>
        <p:guide orient="horz" pos="3728"/>
        <p:guide pos="5269"/>
      </p:guideLst>
    </p:cSldViewPr>
  </p:slideViewPr>
  <p:outlineViewPr>
    <p:cViewPr>
      <p:scale>
        <a:sx n="33" d="100"/>
        <a:sy n="33" d="100"/>
      </p:scale>
      <p:origin x="0" y="4200"/>
    </p:cViewPr>
  </p:outlineViewPr>
  <p:notesTextViewPr>
    <p:cViewPr>
      <p:scale>
        <a:sx n="100" d="100"/>
        <a:sy n="100" d="100"/>
      </p:scale>
      <p:origin x="0" y="0"/>
    </p:cViewPr>
  </p:notesTextViewPr>
  <p:sorterViewPr>
    <p:cViewPr>
      <p:scale>
        <a:sx n="40" d="100"/>
        <a:sy n="40" d="100"/>
      </p:scale>
      <p:origin x="0" y="0"/>
    </p:cViewPr>
  </p:sorterViewPr>
  <p:notesViewPr>
    <p:cSldViewPr snapToGrid="0">
      <p:cViewPr>
        <p:scale>
          <a:sx n="100" d="100"/>
          <a:sy n="100" d="100"/>
        </p:scale>
        <p:origin x="-1554" y="238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19C0AAE8-4DBA-4E8C-9743-64BF823283B4}" type="datetimeFigureOut">
              <a:rPr lang="en-US" smtClean="0"/>
              <a:t>8/7/2018</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EB21AE2D-7B85-46D6-8706-4724594B2157}" type="slidenum">
              <a:rPr lang="en-US" smtClean="0"/>
              <a:t>‹#›</a:t>
            </a:fld>
            <a:endParaRPr lang="en-US"/>
          </a:p>
        </p:txBody>
      </p:sp>
    </p:spTree>
    <p:extLst>
      <p:ext uri="{BB962C8B-B14F-4D97-AF65-F5344CB8AC3E}">
        <p14:creationId xmlns:p14="http://schemas.microsoft.com/office/powerpoint/2010/main" val="3728983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BC64F884-5487-4396-AB99-286C8F2ABABE}" type="datetimeFigureOut">
              <a:rPr lang="en-US" smtClean="0"/>
              <a:pPr/>
              <a:t>8/7/2018</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912A4B6-73B8-4A15-A4FD-CD19313D094C}" type="slidenum">
              <a:rPr lang="en-US" smtClean="0"/>
              <a:pPr/>
              <a:t>‹#›</a:t>
            </a:fld>
            <a:endParaRPr lang="en-US" dirty="0"/>
          </a:p>
        </p:txBody>
      </p:sp>
    </p:spTree>
    <p:extLst>
      <p:ext uri="{BB962C8B-B14F-4D97-AF65-F5344CB8AC3E}">
        <p14:creationId xmlns:p14="http://schemas.microsoft.com/office/powerpoint/2010/main" val="5317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2A4B6-73B8-4A15-A4FD-CD19313D094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four key charts the user might consult to assess the performance characteristics of the DASD IO subsystem.  The charts show DASD IOs per second, hit percentages, response times (broken into four components) and actual transfers between Cache and DASD.  These and additional charts are available at the LCU, Control Unit, Storage Group and Storage Subsystem level.</a:t>
            </a:r>
            <a:endParaRPr lang="en-US" dirty="0"/>
          </a:p>
        </p:txBody>
      </p:sp>
      <p:sp>
        <p:nvSpPr>
          <p:cNvPr id="4" name="Slide Number Placeholder 3"/>
          <p:cNvSpPr>
            <a:spLocks noGrp="1"/>
          </p:cNvSpPr>
          <p:nvPr>
            <p:ph type="sldNum" sz="quarter" idx="10"/>
          </p:nvPr>
        </p:nvSpPr>
        <p:spPr/>
        <p:txBody>
          <a:bodyPr/>
          <a:lstStyle/>
          <a:p>
            <a:fld id="{D912A4B6-73B8-4A15-A4FD-CD19313D094C}" type="slidenum">
              <a:rPr lang="en-US" smtClean="0"/>
              <a:pPr/>
              <a:t>11</a:t>
            </a:fld>
            <a:endParaRPr lang="en-US" dirty="0"/>
          </a:p>
        </p:txBody>
      </p:sp>
    </p:spTree>
    <p:extLst>
      <p:ext uri="{BB962C8B-B14F-4D97-AF65-F5344CB8AC3E}">
        <p14:creationId xmlns:p14="http://schemas.microsoft.com/office/powerpoint/2010/main" val="131116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performance </a:t>
            </a:r>
            <a:r>
              <a:rPr lang="en-US" dirty="0"/>
              <a:t>issue is how </a:t>
            </a:r>
            <a:r>
              <a:rPr lang="en-US" dirty="0" smtClean="0"/>
              <a:t>effectively </a:t>
            </a:r>
            <a:r>
              <a:rPr lang="en-US" dirty="0"/>
              <a:t>the work in a given LPAR is interfacing with the CPU’s processor </a:t>
            </a:r>
            <a:r>
              <a:rPr lang="en-US" dirty="0" smtClean="0"/>
              <a:t>cache architecture.  PerfTechPro’s support of the SMF Type 113 records facilitates this analysis.  The CPU shown is from the z10 family of IBM CPUs.  The top left-hand picture shows a diagram of the processor cache in the z10 family of CPUs.  The top right-hand chart shows the percentage of instructions not sourced from L1 cache.  These are instructions that spend time in ‘the nest’ a term coined by IBM and shown in the cache architecture diagram.  The bottom-left chart shows a metric called ‘Relative Nest Intensity’ (RNI), also coined by IBM, which measures the intensity of instructions presence in the nest.  IBM says that RNI should be less than 1.  The bottom right-hand chart shows a profile of the sourcing of L1 miss instructions.    Instructions sourced from memory incur the most overhead.</a:t>
            </a:r>
            <a:endParaRPr lang="en-US" dirty="0"/>
          </a:p>
        </p:txBody>
      </p:sp>
      <p:sp>
        <p:nvSpPr>
          <p:cNvPr id="4" name="Slide Number Placeholder 3"/>
          <p:cNvSpPr>
            <a:spLocks noGrp="1"/>
          </p:cNvSpPr>
          <p:nvPr>
            <p:ph type="sldNum" sz="quarter" idx="10"/>
          </p:nvPr>
        </p:nvSpPr>
        <p:spPr/>
        <p:txBody>
          <a:bodyPr/>
          <a:lstStyle/>
          <a:p>
            <a:fld id="{D912A4B6-73B8-4A15-A4FD-CD19313D094C}" type="slidenum">
              <a:rPr lang="en-US" smtClean="0"/>
              <a:pPr/>
              <a:t>12</a:t>
            </a:fld>
            <a:endParaRPr lang="en-US" dirty="0"/>
          </a:p>
        </p:txBody>
      </p:sp>
    </p:spTree>
    <p:extLst>
      <p:ext uri="{BB962C8B-B14F-4D97-AF65-F5344CB8AC3E}">
        <p14:creationId xmlns:p14="http://schemas.microsoft.com/office/powerpoint/2010/main" val="3545355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typical capacity planning exercise is to size a CPU given a particular workload configuration.  The PerfTechPro CPU Sizing tool is an ideal and easy-to-use solution for this problem.  The top chart shows all of the MIPS used by the three CPUs in the enterprise on a particular day.  The bottom chart, produced by the PerfTechPro CPU Sizing tool, shows these same MIPS as they would look on a 2817-718 assuming an average RNI.  The bottom chart also estimates the size of any latent demand that exists in any of the three original CPUs and what it would look like on the 2817-718. </a:t>
            </a:r>
            <a:endParaRPr lang="en-US" dirty="0"/>
          </a:p>
        </p:txBody>
      </p:sp>
      <p:sp>
        <p:nvSpPr>
          <p:cNvPr id="4" name="Slide Number Placeholder 3"/>
          <p:cNvSpPr>
            <a:spLocks noGrp="1"/>
          </p:cNvSpPr>
          <p:nvPr>
            <p:ph type="sldNum" sz="quarter" idx="10"/>
          </p:nvPr>
        </p:nvSpPr>
        <p:spPr/>
        <p:txBody>
          <a:bodyPr/>
          <a:lstStyle/>
          <a:p>
            <a:fld id="{D912A4B6-73B8-4A15-A4FD-CD19313D094C}" type="slidenum">
              <a:rPr lang="en-US" smtClean="0"/>
              <a:pPr/>
              <a:t>13</a:t>
            </a:fld>
            <a:endParaRPr lang="en-US" dirty="0"/>
          </a:p>
        </p:txBody>
      </p:sp>
    </p:spTree>
    <p:extLst>
      <p:ext uri="{BB962C8B-B14F-4D97-AF65-F5344CB8AC3E}">
        <p14:creationId xmlns:p14="http://schemas.microsoft.com/office/powerpoint/2010/main" val="1696276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threshold activity in building a capacity plan is forecasting demand.  The PerfTechPro Forecasting tool is designed to facilitate this activity.  This slide illustrates the type of output that is available from PerfTechPro’s Forecasting tool.  The forecasts on each of the four charts are based on the previous 14 months of history data.  There are forecasts for GPP MIPS at the LPAR level.  There are forecasts for GPP MIPS, DASD IO Rates and Execution Velocity at the workload level in LPAR SYS2.</a:t>
            </a:r>
            <a:endParaRPr lang="en-US" dirty="0"/>
          </a:p>
        </p:txBody>
      </p:sp>
      <p:sp>
        <p:nvSpPr>
          <p:cNvPr id="4" name="Slide Number Placeholder 3"/>
          <p:cNvSpPr>
            <a:spLocks noGrp="1"/>
          </p:cNvSpPr>
          <p:nvPr>
            <p:ph type="sldNum" sz="quarter" idx="10"/>
          </p:nvPr>
        </p:nvSpPr>
        <p:spPr/>
        <p:txBody>
          <a:bodyPr/>
          <a:lstStyle/>
          <a:p>
            <a:fld id="{D912A4B6-73B8-4A15-A4FD-CD19313D094C}" type="slidenum">
              <a:rPr lang="en-US" smtClean="0"/>
              <a:pPr/>
              <a:t>14</a:t>
            </a:fld>
            <a:endParaRPr lang="en-US" dirty="0"/>
          </a:p>
        </p:txBody>
      </p:sp>
    </p:spTree>
    <p:extLst>
      <p:ext uri="{BB962C8B-B14F-4D97-AF65-F5344CB8AC3E}">
        <p14:creationId xmlns:p14="http://schemas.microsoft.com/office/powerpoint/2010/main" val="1089276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PerfTechPro Modeling tool is designed to predict the performance characteristics of the work running in z/OS LPARs on an IBM mainframe.  It is a simulation based modeling tool that can estimate future performance as a function of various changes to the system including: CPU changes, LPAR configuration changes and workload changes.  This slide illustrates the use of the Modeling tool in PerfTechPro to answer a typical capacity planning query.  The user wants an estimate of performance assuming the work in LPAR SYS2 were to increase by 50%.  The chart on the left shows the model’s prediction of the increase in GPP utilization of the workloads in LPAR SYS2.  The chart on the right shows the model’s prediction of the increase in transaction throughput and response time for the specific workload named PROD running in LPAR SYS2.  The cause of the increase in transaction response time for workload PROD is the increase in GPP delay in the model.  This may or may not be acceptable to the user.</a:t>
            </a:r>
          </a:p>
          <a:p>
            <a:endParaRPr lang="en-US" dirty="0" smtClean="0"/>
          </a:p>
          <a:p>
            <a:r>
              <a:rPr lang="en-US" dirty="0" smtClean="0"/>
              <a:t>Thank you for spending time with us to review some of the capabilities of PerfTechPro.  If you have questions, please call or email us.</a:t>
            </a:r>
            <a:endParaRPr lang="en-US" dirty="0"/>
          </a:p>
        </p:txBody>
      </p:sp>
      <p:sp>
        <p:nvSpPr>
          <p:cNvPr id="4" name="Slide Number Placeholder 3"/>
          <p:cNvSpPr>
            <a:spLocks noGrp="1"/>
          </p:cNvSpPr>
          <p:nvPr>
            <p:ph type="sldNum" sz="quarter" idx="10"/>
          </p:nvPr>
        </p:nvSpPr>
        <p:spPr/>
        <p:txBody>
          <a:bodyPr/>
          <a:lstStyle/>
          <a:p>
            <a:fld id="{D912A4B6-73B8-4A15-A4FD-CD19313D094C}" type="slidenum">
              <a:rPr lang="en-US" smtClean="0"/>
              <a:pPr/>
              <a:t>15</a:t>
            </a:fld>
            <a:endParaRPr lang="en-US" dirty="0"/>
          </a:p>
        </p:txBody>
      </p:sp>
    </p:spTree>
    <p:extLst>
      <p:ext uri="{BB962C8B-B14F-4D97-AF65-F5344CB8AC3E}">
        <p14:creationId xmlns:p14="http://schemas.microsoft.com/office/powerpoint/2010/main" val="171175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interest in PerfTechPro.  PerfTechPro is:</a:t>
            </a:r>
          </a:p>
          <a:p>
            <a:endParaRPr lang="en-US" dirty="0" smtClean="0"/>
          </a:p>
          <a:p>
            <a:pPr marL="628650" lvl="1" indent="-171450">
              <a:buFont typeface="Arial" panose="020B0604020202020204" pitchFamily="34" charset="0"/>
              <a:buChar char="•"/>
            </a:pPr>
            <a:r>
              <a:rPr lang="en-US" dirty="0" smtClean="0"/>
              <a:t>A cost effective software product</a:t>
            </a:r>
          </a:p>
          <a:p>
            <a:pPr marL="628650" lvl="1" indent="-171450">
              <a:buFont typeface="Arial" panose="020B0604020202020204" pitchFamily="34" charset="0"/>
              <a:buChar char="•"/>
            </a:pPr>
            <a:r>
              <a:rPr lang="en-US" dirty="0" smtClean="0"/>
              <a:t>That Gathers RMF and SMF data from IBM mainframes</a:t>
            </a:r>
          </a:p>
          <a:p>
            <a:pPr marL="628650" lvl="1" indent="-171450">
              <a:buFont typeface="Arial" panose="020B0604020202020204" pitchFamily="34" charset="0"/>
              <a:buChar char="•"/>
            </a:pPr>
            <a:r>
              <a:rPr lang="en-US" dirty="0" smtClean="0"/>
              <a:t>Stores that data in a relational database on a Windows server</a:t>
            </a:r>
          </a:p>
          <a:p>
            <a:pPr marL="628650" lvl="1" indent="-171450">
              <a:buFont typeface="Arial" panose="020B0604020202020204" pitchFamily="34" charset="0"/>
              <a:buChar char="•"/>
            </a:pPr>
            <a:r>
              <a:rPr lang="en-US" dirty="0" smtClean="0"/>
              <a:t>Provides access to the data through a local client or multiple remote clients</a:t>
            </a:r>
          </a:p>
          <a:p>
            <a:pPr marL="628650" lvl="1" indent="-171450">
              <a:buFont typeface="Arial" panose="020B0604020202020204" pitchFamily="34" charset="0"/>
              <a:buChar char="•"/>
            </a:pPr>
            <a:r>
              <a:rPr lang="en-US" dirty="0" smtClean="0"/>
              <a:t>Provides a number of Performance Management and Capacity Planning functions as defined in the bulleted list on this slide</a:t>
            </a:r>
          </a:p>
          <a:p>
            <a:endParaRPr lang="en-US" dirty="0"/>
          </a:p>
          <a:p>
            <a:r>
              <a:rPr lang="en-US" dirty="0" smtClean="0"/>
              <a:t>In subsequent slides in this presentation, we will explore each of the functions in the bulleted list.</a:t>
            </a:r>
          </a:p>
          <a:p>
            <a:r>
              <a:rPr lang="en-US" dirty="0" smtClean="0"/>
              <a:t> </a:t>
            </a:r>
            <a:endParaRPr lang="en-US" dirty="0"/>
          </a:p>
        </p:txBody>
      </p:sp>
      <p:sp>
        <p:nvSpPr>
          <p:cNvPr id="4" name="Slide Number Placeholder 3"/>
          <p:cNvSpPr>
            <a:spLocks noGrp="1"/>
          </p:cNvSpPr>
          <p:nvPr>
            <p:ph type="sldNum" sz="quarter" idx="10"/>
          </p:nvPr>
        </p:nvSpPr>
        <p:spPr/>
        <p:txBody>
          <a:bodyPr/>
          <a:lstStyle/>
          <a:p>
            <a:fld id="{D912A4B6-73B8-4A15-A4FD-CD19313D094C}" type="slidenum">
              <a:rPr lang="en-US" smtClean="0"/>
              <a:pPr/>
              <a:t>3</a:t>
            </a:fld>
            <a:endParaRPr lang="en-US" dirty="0"/>
          </a:p>
        </p:txBody>
      </p:sp>
    </p:spTree>
    <p:extLst>
      <p:ext uri="{BB962C8B-B14F-4D97-AF65-F5344CB8AC3E}">
        <p14:creationId xmlns:p14="http://schemas.microsoft.com/office/powerpoint/2010/main" val="79709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schematic of the architecture of PerfTechPro</a:t>
            </a:r>
          </a:p>
          <a:p>
            <a:r>
              <a:rPr lang="en-US" dirty="0" smtClean="0"/>
              <a:t>.</a:t>
            </a:r>
          </a:p>
          <a:p>
            <a:pPr marL="628650" lvl="1" indent="-171450">
              <a:buFont typeface="Arial" panose="020B0604020202020204" pitchFamily="34" charset="0"/>
              <a:buChar char="•"/>
            </a:pPr>
            <a:r>
              <a:rPr lang="en-US" dirty="0" smtClean="0"/>
              <a:t>It shows how RMF and SMF data from any or all z/OS LPARs running in the enterprise is processed, typically once per day, by PerfTechPro assembler programs running on a z/OS system.</a:t>
            </a:r>
          </a:p>
          <a:p>
            <a:pPr marL="628650" lvl="1" indent="-171450">
              <a:buFont typeface="Arial" panose="020B0604020202020204" pitchFamily="34" charset="0"/>
              <a:buChar char="•"/>
            </a:pPr>
            <a:r>
              <a:rPr lang="en-US" dirty="0" smtClean="0"/>
              <a:t>Perflogs, which are just CSV files, created by this process are transferred to the Windows server where the PerfTechPro service is installed</a:t>
            </a:r>
          </a:p>
          <a:p>
            <a:pPr marL="628650" lvl="1" indent="-171450">
              <a:buFont typeface="Arial" panose="020B0604020202020204" pitchFamily="34" charset="0"/>
              <a:buChar char="•"/>
            </a:pPr>
            <a:r>
              <a:rPr lang="en-US" dirty="0" smtClean="0"/>
              <a:t>There</a:t>
            </a:r>
            <a:r>
              <a:rPr lang="en-US" baseline="0" dirty="0" smtClean="0"/>
              <a:t> perflogs are p</a:t>
            </a:r>
            <a:r>
              <a:rPr lang="en-US" dirty="0" smtClean="0"/>
              <a:t>rocessed by the service and stored in relational databases</a:t>
            </a:r>
          </a:p>
          <a:p>
            <a:pPr marL="628650" lvl="1" indent="-171450">
              <a:buFont typeface="Arial" panose="020B0604020202020204" pitchFamily="34" charset="0"/>
              <a:buChar char="•"/>
            </a:pPr>
            <a:r>
              <a:rPr lang="en-US" dirty="0" smtClean="0"/>
              <a:t>Definition and management of the PerfTechPro databases is done through the Data Manager component of PerfTechPro</a:t>
            </a:r>
          </a:p>
          <a:p>
            <a:pPr marL="628650" lvl="1" indent="-171450">
              <a:buFont typeface="Arial" panose="020B0604020202020204" pitchFamily="34" charset="0"/>
              <a:buChar char="•"/>
            </a:pPr>
            <a:r>
              <a:rPr lang="en-US" dirty="0" smtClean="0"/>
              <a:t>The Visualizer Client component of PerfTechPro provides the user local and remote access to the data stored in the PerfTechPro databases</a:t>
            </a:r>
          </a:p>
          <a:p>
            <a:pPr marL="171450" indent="-171450">
              <a:buFont typeface="Arial" panose="020B0604020202020204" pitchFamily="34" charset="0"/>
              <a:buChar char="•"/>
            </a:pP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D912A4B6-73B8-4A15-A4FD-CD19313D094C}" type="slidenum">
              <a:rPr lang="en-US" smtClean="0"/>
              <a:pPr/>
              <a:t>4</a:t>
            </a:fld>
            <a:endParaRPr lang="en-US" dirty="0"/>
          </a:p>
        </p:txBody>
      </p:sp>
    </p:spTree>
    <p:extLst>
      <p:ext uri="{BB962C8B-B14F-4D97-AF65-F5344CB8AC3E}">
        <p14:creationId xmlns:p14="http://schemas.microsoft.com/office/powerpoint/2010/main" val="393797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first things a new PerfTechPro user will do is regular performance and capacity reporting.  This slide contains four typical charts that might be included in a user’s reporting.  The charts show:</a:t>
            </a:r>
          </a:p>
          <a:p>
            <a:endParaRPr lang="en-US" dirty="0" smtClean="0"/>
          </a:p>
          <a:p>
            <a:pPr marL="628650" lvl="1" indent="-171450">
              <a:buFont typeface="Arial" panose="020B0604020202020204" pitchFamily="34" charset="0"/>
              <a:buChar char="•"/>
            </a:pPr>
            <a:r>
              <a:rPr lang="en-US" dirty="0" smtClean="0"/>
              <a:t>(Upper left) MIPS usage by CPU in the Enterprise for a particular day</a:t>
            </a:r>
          </a:p>
          <a:p>
            <a:pPr marL="628650" lvl="1" indent="-171450">
              <a:buFont typeface="Arial" panose="020B0604020202020204" pitchFamily="34" charset="0"/>
              <a:buChar char="•"/>
            </a:pPr>
            <a:r>
              <a:rPr lang="en-US" dirty="0" smtClean="0"/>
              <a:t>(Upper right) MIPS usage by CPU over the last 14 months for the prime shift</a:t>
            </a:r>
          </a:p>
          <a:p>
            <a:pPr marL="628650" lvl="1" indent="-171450">
              <a:buFont typeface="Arial" panose="020B0604020202020204" pitchFamily="34" charset="0"/>
              <a:buChar char="•"/>
            </a:pPr>
            <a:r>
              <a:rPr lang="en-US" dirty="0" smtClean="0"/>
              <a:t>(Bottom left) MSUS and the rolling 4-hour average on the SYS2 LPAR for a particular day</a:t>
            </a:r>
          </a:p>
          <a:p>
            <a:pPr marL="628650" lvl="1" indent="-171450">
              <a:buFont typeface="Arial" panose="020B0604020202020204" pitchFamily="34" charset="0"/>
              <a:buChar char="•"/>
            </a:pPr>
            <a:r>
              <a:rPr lang="en-US" dirty="0" smtClean="0"/>
              <a:t>(Bottom right) Utilization of IFLs by LPAR on a particular day</a:t>
            </a:r>
            <a:endParaRPr lang="en-US" dirty="0"/>
          </a:p>
        </p:txBody>
      </p:sp>
      <p:sp>
        <p:nvSpPr>
          <p:cNvPr id="4" name="Slide Number Placeholder 3"/>
          <p:cNvSpPr>
            <a:spLocks noGrp="1"/>
          </p:cNvSpPr>
          <p:nvPr>
            <p:ph type="sldNum" sz="quarter" idx="10"/>
          </p:nvPr>
        </p:nvSpPr>
        <p:spPr/>
        <p:txBody>
          <a:bodyPr/>
          <a:lstStyle/>
          <a:p>
            <a:fld id="{D912A4B6-73B8-4A15-A4FD-CD19313D094C}" type="slidenum">
              <a:rPr lang="en-US" smtClean="0"/>
              <a:pPr/>
              <a:t>5</a:t>
            </a:fld>
            <a:endParaRPr lang="en-US" dirty="0"/>
          </a:p>
        </p:txBody>
      </p:sp>
    </p:spTree>
    <p:extLst>
      <p:ext uri="{BB962C8B-B14F-4D97-AF65-F5344CB8AC3E}">
        <p14:creationId xmlns:p14="http://schemas.microsoft.com/office/powerpoint/2010/main" val="3828446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great deal of flexibility is provided in PerfTechPro that can be used to organize performance and capacity planning reporting information for presentation.  PerfTechPro actually provides five of the sort of dialogs</a:t>
            </a:r>
            <a:r>
              <a:rPr lang="en-US" dirty="0"/>
              <a:t> </a:t>
            </a:r>
            <a:r>
              <a:rPr lang="en-US" dirty="0" smtClean="0"/>
              <a:t>shown on this slide.  Here we illustrate three of them.</a:t>
            </a:r>
          </a:p>
          <a:p>
            <a:endParaRPr lang="en-US" dirty="0" smtClean="0"/>
          </a:p>
          <a:p>
            <a:pPr marL="628650" lvl="1" indent="-171450">
              <a:buFont typeface="Arial" panose="020B0604020202020204" pitchFamily="34" charset="0"/>
              <a:buChar char="•"/>
            </a:pPr>
            <a:r>
              <a:rPr lang="en-US" dirty="0" smtClean="0"/>
              <a:t>2-Up Horizontal</a:t>
            </a:r>
          </a:p>
          <a:p>
            <a:pPr marL="628650" lvl="1" indent="-171450">
              <a:buFont typeface="Arial" panose="020B0604020202020204" pitchFamily="34" charset="0"/>
              <a:buChar char="•"/>
            </a:pPr>
            <a:r>
              <a:rPr lang="en-US" dirty="0" smtClean="0"/>
              <a:t>2-Up Vertical</a:t>
            </a:r>
          </a:p>
          <a:p>
            <a:pPr marL="628650" lvl="1" indent="-171450">
              <a:buFont typeface="Arial" panose="020B0604020202020204" pitchFamily="34" charset="0"/>
              <a:buChar char="•"/>
            </a:pPr>
            <a:r>
              <a:rPr lang="en-US" dirty="0" smtClean="0"/>
              <a:t>1-Up + 2-Up</a:t>
            </a:r>
          </a:p>
          <a:p>
            <a:pPr marL="628650" lvl="1" indent="-171450">
              <a:buFont typeface="Arial" panose="020B0604020202020204" pitchFamily="34" charset="0"/>
              <a:buChar char="•"/>
            </a:pPr>
            <a:r>
              <a:rPr lang="en-US" dirty="0" smtClean="0"/>
              <a:t>2-Up + 1-Up</a:t>
            </a:r>
          </a:p>
          <a:p>
            <a:pPr marL="628650" lvl="1" indent="-171450">
              <a:buFont typeface="Arial" panose="020B0604020202020204" pitchFamily="34" charset="0"/>
              <a:buChar char="•"/>
            </a:pPr>
            <a:r>
              <a:rPr lang="en-US" dirty="0" smtClean="0"/>
              <a:t>4-Up</a:t>
            </a:r>
          </a:p>
          <a:p>
            <a:pPr marL="628650" lvl="1" indent="-171450">
              <a:buFont typeface="Arial" panose="020B0604020202020204" pitchFamily="34" charset="0"/>
              <a:buChar char="•"/>
            </a:pPr>
            <a:endParaRPr lang="en-US" dirty="0"/>
          </a:p>
          <a:p>
            <a:r>
              <a:rPr lang="en-US" dirty="0" smtClean="0"/>
              <a:t>The quadrants in any of these dialogs are populated by 1-click on a chart displayed in the Visualizer Client.</a:t>
            </a: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912A4B6-73B8-4A15-A4FD-CD19313D094C}" type="slidenum">
              <a:rPr lang="en-US" smtClean="0"/>
              <a:pPr/>
              <a:t>6</a:t>
            </a:fld>
            <a:endParaRPr lang="en-US" dirty="0"/>
          </a:p>
        </p:txBody>
      </p:sp>
    </p:spTree>
    <p:extLst>
      <p:ext uri="{BB962C8B-B14F-4D97-AF65-F5344CB8AC3E}">
        <p14:creationId xmlns:p14="http://schemas.microsoft.com/office/powerpoint/2010/main" val="210996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PerfTechPro is an ideal tool for performance problem resolution.  Here we see in the left-hand chart that the first period of service class PROD is missing its goal in many intervals in a particular day.  Its goal is an execution velocity of 70%.  Since execution velocity is defined as using samples as a % of using plus delay samples, it is natural to consult the chart showing Non-Idle Samples for the service class period PROD-1.  The right-hand chart shows these non-idle samples for PROD-1.  We can see from this chart that the only delay samples for PROD-1 are GPP delay samples.  This means that delay for the GPP resource is causing PROD-1 to miss its goal.</a:t>
            </a:r>
            <a:endParaRPr lang="en-US" dirty="0"/>
          </a:p>
        </p:txBody>
      </p:sp>
      <p:sp>
        <p:nvSpPr>
          <p:cNvPr id="4" name="Slide Number Placeholder 3"/>
          <p:cNvSpPr>
            <a:spLocks noGrp="1"/>
          </p:cNvSpPr>
          <p:nvPr>
            <p:ph type="sldNum" sz="quarter" idx="10"/>
          </p:nvPr>
        </p:nvSpPr>
        <p:spPr/>
        <p:txBody>
          <a:bodyPr/>
          <a:lstStyle/>
          <a:p>
            <a:fld id="{D912A4B6-73B8-4A15-A4FD-CD19313D094C}" type="slidenum">
              <a:rPr lang="en-US" smtClean="0"/>
              <a:pPr/>
              <a:t>7</a:t>
            </a:fld>
            <a:endParaRPr lang="en-US" dirty="0"/>
          </a:p>
        </p:txBody>
      </p:sp>
    </p:spTree>
    <p:extLst>
      <p:ext uri="{BB962C8B-B14F-4D97-AF65-F5344CB8AC3E}">
        <p14:creationId xmlns:p14="http://schemas.microsoft.com/office/powerpoint/2010/main" val="313352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Optimizing the LPAR configuration on a CPU is facilitated by PerfTechPro.  Here we see three charts and a table that can be used to analyze the LPAR configuration in a particular CPU.  The table shows various LPAR settings.  Two of the charts (the top left and the bottom right) show MIPS usage by LPAR for a particular</a:t>
            </a:r>
            <a:r>
              <a:rPr lang="en-US" baseline="0" dirty="0" smtClean="0"/>
              <a:t> day </a:t>
            </a:r>
            <a:r>
              <a:rPr lang="en-US" dirty="0" smtClean="0"/>
              <a:t>and the last 14 months respectively.  The bottom left chart shows how much of each LPAR’s weight is being used.  This type of information can be used to tune each LPAR’s configuration settings as shown in the top right-hand table.</a:t>
            </a:r>
            <a:endParaRPr lang="en-US" dirty="0"/>
          </a:p>
        </p:txBody>
      </p:sp>
      <p:sp>
        <p:nvSpPr>
          <p:cNvPr id="4" name="Slide Number Placeholder 3"/>
          <p:cNvSpPr>
            <a:spLocks noGrp="1"/>
          </p:cNvSpPr>
          <p:nvPr>
            <p:ph type="sldNum" sz="quarter" idx="10"/>
          </p:nvPr>
        </p:nvSpPr>
        <p:spPr/>
        <p:txBody>
          <a:bodyPr/>
          <a:lstStyle/>
          <a:p>
            <a:fld id="{D912A4B6-73B8-4A15-A4FD-CD19313D094C}" type="slidenum">
              <a:rPr lang="en-US" smtClean="0"/>
              <a:pPr/>
              <a:t>8</a:t>
            </a:fld>
            <a:endParaRPr lang="en-US" dirty="0"/>
          </a:p>
        </p:txBody>
      </p:sp>
    </p:spTree>
    <p:extLst>
      <p:ext uri="{BB962C8B-B14F-4D97-AF65-F5344CB8AC3E}">
        <p14:creationId xmlns:p14="http://schemas.microsoft.com/office/powerpoint/2010/main" val="94748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 the drill-down capability in the Visualizer Client component of PerfTechPro.  There are five systems selected.  The left-hand chart shows MIPS usage by workload on a particular day over all 5 systems.</a:t>
            </a:r>
          </a:p>
          <a:p>
            <a:endParaRPr lang="en-US" dirty="0"/>
          </a:p>
          <a:p>
            <a:r>
              <a:rPr lang="en-US" dirty="0" smtClean="0"/>
              <a:t>When the user right-clicks on workload PRDONL on the left-hand chart, a drop-down menu appears from which the user selects the ‘Systems’ menu item.  This produces the top right-hand chart showing how PRDONL’s MIPS usage is distributed across the 5 selected systems.</a:t>
            </a:r>
          </a:p>
          <a:p>
            <a:endParaRPr lang="en-US" dirty="0"/>
          </a:p>
          <a:p>
            <a:r>
              <a:rPr lang="en-US" dirty="0"/>
              <a:t>When the user right-clicks on workload </a:t>
            </a:r>
            <a:r>
              <a:rPr lang="en-US" dirty="0" smtClean="0"/>
              <a:t>PRDONL </a:t>
            </a:r>
            <a:r>
              <a:rPr lang="en-US" dirty="0"/>
              <a:t>on the left-hand chart, </a:t>
            </a:r>
            <a:r>
              <a:rPr lang="en-US" dirty="0" smtClean="0"/>
              <a:t>the drop-down </a:t>
            </a:r>
            <a:r>
              <a:rPr lang="en-US" dirty="0"/>
              <a:t>menu </a:t>
            </a:r>
            <a:r>
              <a:rPr lang="en-US" dirty="0" smtClean="0"/>
              <a:t>also contains a ‘Service Classes’ menu </a:t>
            </a:r>
            <a:r>
              <a:rPr lang="en-US" dirty="0"/>
              <a:t>item.  This produces </a:t>
            </a:r>
            <a:r>
              <a:rPr lang="en-US" dirty="0" smtClean="0"/>
              <a:t>the bottom right-hand </a:t>
            </a:r>
            <a:r>
              <a:rPr lang="en-US" dirty="0"/>
              <a:t>chart showing how </a:t>
            </a:r>
            <a:r>
              <a:rPr lang="en-US" dirty="0" smtClean="0"/>
              <a:t>workload PRDONL’s </a:t>
            </a:r>
            <a:r>
              <a:rPr lang="en-US" dirty="0"/>
              <a:t>MIPS usage is distributed across </a:t>
            </a:r>
            <a:r>
              <a:rPr lang="en-US" dirty="0" smtClean="0"/>
              <a:t>its service classes.</a:t>
            </a:r>
            <a:endParaRPr lang="en-US" dirty="0"/>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D912A4B6-73B8-4A15-A4FD-CD19313D094C}" type="slidenum">
              <a:rPr lang="en-US" smtClean="0"/>
              <a:pPr/>
              <a:t>9</a:t>
            </a:fld>
            <a:endParaRPr lang="en-US" dirty="0"/>
          </a:p>
        </p:txBody>
      </p:sp>
    </p:spTree>
    <p:extLst>
      <p:ext uri="{BB962C8B-B14F-4D97-AF65-F5344CB8AC3E}">
        <p14:creationId xmlns:p14="http://schemas.microsoft.com/office/powerpoint/2010/main" val="3624254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PerfTechPro allows the user to see detailed performance information at the individual Job level.  This information is derived from the SMF Type 30 records.  The top left-hand chart shows Jobs sorted by CPU time including GPP, zAAP and zIIP times.  The top right-hand chart shows those same CPU times for a particular Job execution.  The schematic in the bottom of the slide shows how CPU times and IO operations are distributed across the life of the Job. </a:t>
            </a:r>
            <a:endParaRPr lang="en-US" dirty="0"/>
          </a:p>
        </p:txBody>
      </p:sp>
      <p:sp>
        <p:nvSpPr>
          <p:cNvPr id="4" name="Slide Number Placeholder 3"/>
          <p:cNvSpPr>
            <a:spLocks noGrp="1"/>
          </p:cNvSpPr>
          <p:nvPr>
            <p:ph type="sldNum" sz="quarter" idx="10"/>
          </p:nvPr>
        </p:nvSpPr>
        <p:spPr/>
        <p:txBody>
          <a:bodyPr/>
          <a:lstStyle/>
          <a:p>
            <a:fld id="{D912A4B6-73B8-4A15-A4FD-CD19313D094C}" type="slidenum">
              <a:rPr lang="en-US" smtClean="0"/>
              <a:pPr/>
              <a:t>10</a:t>
            </a:fld>
            <a:endParaRPr lang="en-US" dirty="0"/>
          </a:p>
        </p:txBody>
      </p:sp>
    </p:spTree>
    <p:extLst>
      <p:ext uri="{BB962C8B-B14F-4D97-AF65-F5344CB8AC3E}">
        <p14:creationId xmlns:p14="http://schemas.microsoft.com/office/powerpoint/2010/main" val="1435676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PT title slide">
    <p:spTree>
      <p:nvGrpSpPr>
        <p:cNvPr id="1" name=""/>
        <p:cNvGrpSpPr/>
        <p:nvPr/>
      </p:nvGrpSpPr>
      <p:grpSpPr>
        <a:xfrm>
          <a:off x="0" y="0"/>
          <a:ext cx="0" cy="0"/>
          <a:chOff x="0" y="0"/>
          <a:chExt cx="0" cy="0"/>
        </a:xfrm>
      </p:grpSpPr>
      <p:pic>
        <p:nvPicPr>
          <p:cNvPr id="11" name="Picture 10" descr="PTP_logo_color500x162.jpg"/>
          <p:cNvPicPr>
            <a:picLocks noChangeAspect="1"/>
          </p:cNvPicPr>
          <p:nvPr userDrawn="1"/>
        </p:nvPicPr>
        <p:blipFill>
          <a:blip r:embed="rId2"/>
          <a:stretch>
            <a:fillRect/>
          </a:stretch>
        </p:blipFill>
        <p:spPr>
          <a:xfrm>
            <a:off x="2133600" y="493083"/>
            <a:ext cx="4686300" cy="1514475"/>
          </a:xfrm>
          <a:prstGeom prst="rect">
            <a:avLst/>
          </a:prstGeom>
        </p:spPr>
      </p:pic>
      <p:cxnSp>
        <p:nvCxnSpPr>
          <p:cNvPr id="20" name="Straight Connector 19"/>
          <p:cNvCxnSpPr/>
          <p:nvPr userDrawn="1"/>
        </p:nvCxnSpPr>
        <p:spPr>
          <a:xfrm>
            <a:off x="901109" y="1904557"/>
            <a:ext cx="6896100" cy="0"/>
          </a:xfrm>
          <a:prstGeom prst="line">
            <a:avLst/>
          </a:prstGeom>
          <a:ln w="44450">
            <a:solidFill>
              <a:schemeClr val="accent5">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1223371" y="2094762"/>
            <a:ext cx="6251575" cy="605908"/>
          </a:xfrm>
        </p:spPr>
        <p:txBody>
          <a:bodyPr/>
          <a:lstStyle>
            <a:lvl1pPr marL="0" indent="0">
              <a:buNone/>
              <a:defRPr i="1"/>
            </a:lvl1pPr>
          </a:lstStyle>
          <a:p>
            <a:pPr lvl="0"/>
            <a:r>
              <a:rPr lang="en-US" dirty="0" smtClean="0"/>
              <a:t>Click to edit Master text styles</a:t>
            </a:r>
          </a:p>
        </p:txBody>
      </p:sp>
      <p:sp>
        <p:nvSpPr>
          <p:cNvPr id="5" name="Text Placeholder 4"/>
          <p:cNvSpPr>
            <a:spLocks noGrp="1"/>
          </p:cNvSpPr>
          <p:nvPr>
            <p:ph type="body" sz="quarter" idx="11"/>
          </p:nvPr>
        </p:nvSpPr>
        <p:spPr>
          <a:xfrm>
            <a:off x="1244009" y="2828556"/>
            <a:ext cx="6252368" cy="3487184"/>
          </a:xfrm>
        </p:spPr>
        <p:txBody>
          <a:bodyPr/>
          <a:lstStyle>
            <a:lvl1pPr marL="0" indent="0">
              <a:buNone/>
              <a:defRPr sz="2400"/>
            </a:lvl1pPr>
          </a:lstStyle>
          <a:p>
            <a:pPr lvl="0"/>
            <a:r>
              <a:rPr lang="en-US" dirty="0" smtClean="0"/>
              <a:t>Click to edit Master text styles</a:t>
            </a:r>
          </a:p>
        </p:txBody>
      </p:sp>
      <p:sp>
        <p:nvSpPr>
          <p:cNvPr id="15" name="Text Placeholder 14"/>
          <p:cNvSpPr>
            <a:spLocks noGrp="1"/>
          </p:cNvSpPr>
          <p:nvPr>
            <p:ph type="body" sz="quarter" idx="14" hasCustomPrompt="1"/>
          </p:nvPr>
        </p:nvSpPr>
        <p:spPr>
          <a:xfrm>
            <a:off x="352425" y="6419849"/>
            <a:ext cx="6315075" cy="314325"/>
          </a:xfrm>
        </p:spPr>
        <p:txBody>
          <a:bodyPr lIns="45720" rIns="45720" anchor="b" anchorCtr="0"/>
          <a:lstStyle>
            <a:lvl1pPr>
              <a:buNone/>
              <a:defRPr sz="1050" cap="small" spc="50" baseline="0">
                <a:solidFill>
                  <a:schemeClr val="tx1">
                    <a:lumMod val="75000"/>
                    <a:lumOff val="25000"/>
                  </a:schemeClr>
                </a:solidFill>
                <a:latin typeface="Arial" pitchFamily="34" charset="0"/>
                <a:cs typeface="Arial" pitchFamily="34" charset="0"/>
              </a:defRPr>
            </a:lvl1pPr>
          </a:lstStyle>
          <a:p>
            <a:pPr lvl="0"/>
            <a:r>
              <a:rPr lang="en-US" dirty="0" smtClean="0"/>
              <a:t>© 2018 | PerfTechPro | All rights reserved          CONFIDENTIAL DOCUMENT</a:t>
            </a:r>
          </a:p>
        </p:txBody>
      </p:sp>
    </p:spTree>
    <p:extLst>
      <p:ext uri="{BB962C8B-B14F-4D97-AF65-F5344CB8AC3E}">
        <p14:creationId xmlns:p14="http://schemas.microsoft.com/office/powerpoint/2010/main" val="242932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6" name="Rectangle 25"/>
          <p:cNvSpPr/>
          <p:nvPr userDrawn="1"/>
        </p:nvSpPr>
        <p:spPr>
          <a:xfrm>
            <a:off x="628650" y="590550"/>
            <a:ext cx="409575"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userDrawn="1"/>
        </p:nvCxnSpPr>
        <p:spPr>
          <a:xfrm>
            <a:off x="723900" y="561975"/>
            <a:ext cx="8029575" cy="0"/>
          </a:xfrm>
          <a:prstGeom prst="line">
            <a:avLst/>
          </a:prstGeom>
          <a:ln w="28575">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781051" y="66675"/>
            <a:ext cx="95250"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PTP_logo_color500x162.jpg"/>
          <p:cNvPicPr>
            <a:picLocks noChangeAspect="1"/>
          </p:cNvPicPr>
          <p:nvPr userDrawn="1"/>
        </p:nvPicPr>
        <p:blipFill>
          <a:blip r:embed="rId2"/>
          <a:srcRect r="79065" b="41195"/>
          <a:stretch>
            <a:fillRect/>
          </a:stretch>
        </p:blipFill>
        <p:spPr>
          <a:xfrm>
            <a:off x="409577" y="0"/>
            <a:ext cx="604383" cy="548640"/>
          </a:xfrm>
          <a:prstGeom prst="rect">
            <a:avLst/>
          </a:prstGeom>
        </p:spPr>
      </p:pic>
      <p:pic>
        <p:nvPicPr>
          <p:cNvPr id="12" name="Picture 11" descr="PTP_logo_color500x162.jpg"/>
          <p:cNvPicPr>
            <a:picLocks noChangeAspect="1"/>
          </p:cNvPicPr>
          <p:nvPr userDrawn="1"/>
        </p:nvPicPr>
        <p:blipFill>
          <a:blip r:embed="rId2"/>
          <a:srcRect l="19919" t="22327" b="26730"/>
          <a:stretch>
            <a:fillRect/>
          </a:stretch>
        </p:blipFill>
        <p:spPr>
          <a:xfrm>
            <a:off x="1047750" y="85728"/>
            <a:ext cx="2103120" cy="432366"/>
          </a:xfrm>
          <a:prstGeom prst="rect">
            <a:avLst/>
          </a:prstGeom>
        </p:spPr>
      </p:pic>
      <p:sp>
        <p:nvSpPr>
          <p:cNvPr id="14" name="Content Placeholder 13"/>
          <p:cNvSpPr>
            <a:spLocks noGrp="1"/>
          </p:cNvSpPr>
          <p:nvPr>
            <p:ph sz="quarter" idx="10"/>
          </p:nvPr>
        </p:nvSpPr>
        <p:spPr>
          <a:xfrm>
            <a:off x="1047750" y="1676401"/>
            <a:ext cx="7439025" cy="4362450"/>
          </a:xfrm>
        </p:spPr>
        <p:txBody>
          <a:bodyPr/>
          <a:lstStyle>
            <a:lvl1pPr>
              <a:buFont typeface="Arial" pitchFamily="34" charset="0"/>
              <a:buChar char="›"/>
              <a:defRPr/>
            </a:lvl1pPr>
            <a:lvl2pPr>
              <a:buSzPct val="85000"/>
              <a:buFont typeface="Arial" pitchFamily="34" charset="0"/>
              <a:buChar char="›"/>
              <a:defRPr/>
            </a:lvl2pPr>
            <a:lvl3pPr>
              <a:buSzPct val="85000"/>
              <a:buFont typeface="Arial" pitchFamily="34" charset="0"/>
              <a:buChar char="›"/>
              <a:defRPr/>
            </a:lvl3pPr>
            <a:lvl4pPr>
              <a:buSzPct val="85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Slide Number Placeholder 19"/>
          <p:cNvSpPr>
            <a:spLocks noGrp="1"/>
          </p:cNvSpPr>
          <p:nvPr>
            <p:ph type="sldNum" sz="quarter" idx="13"/>
          </p:nvPr>
        </p:nvSpPr>
        <p:spPr>
          <a:xfrm>
            <a:off x="7334250" y="6356350"/>
            <a:ext cx="1352550" cy="365125"/>
          </a:xfrm>
          <a:prstGeom prst="rect">
            <a:avLst/>
          </a:prstGeom>
        </p:spPr>
        <p:txBody>
          <a:bodyPr/>
          <a:lstStyle/>
          <a:p>
            <a:pPr defTabSz="914400">
              <a:defRPr/>
            </a:pPr>
            <a:fld id="{C663AB45-DA81-4AEA-8B76-50F5288A3597}" type="slidenum">
              <a:rPr lang="en-US" smtClean="0">
                <a:solidFill>
                  <a:prstClr val="black">
                    <a:tint val="75000"/>
                  </a:prstClr>
                </a:solidFill>
                <a:ea typeface="+mn-ea"/>
              </a:rPr>
              <a:pPr defTabSz="914400">
                <a:defRPr/>
              </a:pPr>
              <a:t>‹#›</a:t>
            </a:fld>
            <a:endParaRPr lang="en-US" dirty="0">
              <a:solidFill>
                <a:prstClr val="black">
                  <a:tint val="75000"/>
                </a:prstClr>
              </a:solidFill>
              <a:ea typeface="+mn-ea"/>
            </a:endParaRPr>
          </a:p>
        </p:txBody>
      </p:sp>
      <p:sp>
        <p:nvSpPr>
          <p:cNvPr id="10" name="Title 9"/>
          <p:cNvSpPr>
            <a:spLocks noGrp="1"/>
          </p:cNvSpPr>
          <p:nvPr>
            <p:ph type="title"/>
          </p:nvPr>
        </p:nvSpPr>
        <p:spPr>
          <a:xfrm>
            <a:off x="781051" y="933450"/>
            <a:ext cx="7972424" cy="506412"/>
          </a:xfrm>
        </p:spPr>
        <p:txBody>
          <a:bodyPr bIns="0" anchor="b" anchorCtr="0"/>
          <a:lstStyle>
            <a:lvl1pPr algn="l">
              <a:defRPr sz="3200" i="1"/>
            </a:lvl1pPr>
          </a:lstStyle>
          <a:p>
            <a:r>
              <a:rPr lang="en-US" dirty="0" smtClean="0"/>
              <a:t>Click to edit Master title style</a:t>
            </a:r>
            <a:endParaRPr lang="en-US" dirty="0"/>
          </a:p>
        </p:txBody>
      </p:sp>
      <p:sp>
        <p:nvSpPr>
          <p:cNvPr id="15" name="Text Placeholder 14"/>
          <p:cNvSpPr>
            <a:spLocks noGrp="1"/>
          </p:cNvSpPr>
          <p:nvPr>
            <p:ph type="body" sz="quarter" idx="14" hasCustomPrompt="1"/>
          </p:nvPr>
        </p:nvSpPr>
        <p:spPr>
          <a:xfrm>
            <a:off x="352425" y="6419849"/>
            <a:ext cx="6315075" cy="314325"/>
          </a:xfrm>
        </p:spPr>
        <p:txBody>
          <a:bodyPr lIns="45720" rIns="45720" anchor="b" anchorCtr="0"/>
          <a:lstStyle>
            <a:lvl1pPr>
              <a:buNone/>
              <a:defRPr sz="1050" cap="small" spc="50" baseline="0">
                <a:solidFill>
                  <a:schemeClr val="tx1">
                    <a:lumMod val="75000"/>
                    <a:lumOff val="25000"/>
                  </a:schemeClr>
                </a:solidFill>
                <a:latin typeface="Arial" pitchFamily="34" charset="0"/>
                <a:cs typeface="Arial" pitchFamily="34" charset="0"/>
              </a:defRPr>
            </a:lvl1pPr>
          </a:lstStyle>
          <a:p>
            <a:pPr lvl="0"/>
            <a:r>
              <a:rPr lang="en-US" dirty="0" smtClean="0"/>
              <a:t>© 2016 | PerfTechPro | All rights reserved          CONFIDENTIAL DOCUMENT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Up Vertical">
    <p:spTree>
      <p:nvGrpSpPr>
        <p:cNvPr id="1" name=""/>
        <p:cNvGrpSpPr/>
        <p:nvPr/>
      </p:nvGrpSpPr>
      <p:grpSpPr>
        <a:xfrm>
          <a:off x="0" y="0"/>
          <a:ext cx="0" cy="0"/>
          <a:chOff x="0" y="0"/>
          <a:chExt cx="0" cy="0"/>
        </a:xfrm>
      </p:grpSpPr>
      <p:sp>
        <p:nvSpPr>
          <p:cNvPr id="26" name="Rectangle 25"/>
          <p:cNvSpPr/>
          <p:nvPr userDrawn="1"/>
        </p:nvSpPr>
        <p:spPr>
          <a:xfrm>
            <a:off x="628650" y="590550"/>
            <a:ext cx="409575"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24" name="Straight Connector 23"/>
          <p:cNvCxnSpPr/>
          <p:nvPr userDrawn="1"/>
        </p:nvCxnSpPr>
        <p:spPr>
          <a:xfrm>
            <a:off x="723900" y="561975"/>
            <a:ext cx="8029575" cy="0"/>
          </a:xfrm>
          <a:prstGeom prst="line">
            <a:avLst/>
          </a:prstGeom>
          <a:ln w="28575">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781051" y="66675"/>
            <a:ext cx="95250"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1" name="Picture 10" descr="PTP_logo_color500x162.jpg"/>
          <p:cNvPicPr>
            <a:picLocks noChangeAspect="1"/>
          </p:cNvPicPr>
          <p:nvPr userDrawn="1"/>
        </p:nvPicPr>
        <p:blipFill>
          <a:blip r:embed="rId2" cstate="print"/>
          <a:srcRect r="79065" b="41195"/>
          <a:stretch>
            <a:fillRect/>
          </a:stretch>
        </p:blipFill>
        <p:spPr>
          <a:xfrm>
            <a:off x="409577" y="0"/>
            <a:ext cx="604383" cy="548640"/>
          </a:xfrm>
          <a:prstGeom prst="rect">
            <a:avLst/>
          </a:prstGeom>
        </p:spPr>
      </p:pic>
      <p:pic>
        <p:nvPicPr>
          <p:cNvPr id="12" name="Picture 11" descr="PTP_logo_color500x162.jpg"/>
          <p:cNvPicPr>
            <a:picLocks noChangeAspect="1"/>
          </p:cNvPicPr>
          <p:nvPr userDrawn="1"/>
        </p:nvPicPr>
        <p:blipFill>
          <a:blip r:embed="rId2" cstate="print"/>
          <a:srcRect l="19919" t="22327" b="26730"/>
          <a:stretch>
            <a:fillRect/>
          </a:stretch>
        </p:blipFill>
        <p:spPr>
          <a:xfrm>
            <a:off x="1047750" y="85728"/>
            <a:ext cx="2103120" cy="432366"/>
          </a:xfrm>
          <a:prstGeom prst="rect">
            <a:avLst/>
          </a:prstGeom>
        </p:spPr>
      </p:pic>
      <p:sp>
        <p:nvSpPr>
          <p:cNvPr id="9" name="Text Placeholder 8"/>
          <p:cNvSpPr>
            <a:spLocks noGrp="1"/>
          </p:cNvSpPr>
          <p:nvPr>
            <p:ph type="body" sz="quarter" idx="16"/>
          </p:nvPr>
        </p:nvSpPr>
        <p:spPr>
          <a:xfrm>
            <a:off x="876301" y="895350"/>
            <a:ext cx="7747000" cy="427038"/>
          </a:xfrm>
        </p:spPr>
        <p:txBody>
          <a:bodyPr anchor="ctr" anchorCtr="1"/>
          <a:lstStyle>
            <a:lvl1pPr marL="0" indent="0">
              <a:buNone/>
              <a:defRPr sz="3200" i="1"/>
            </a:lvl1pPr>
          </a:lstStyle>
          <a:p>
            <a:pPr lvl="0"/>
            <a:r>
              <a:rPr lang="en-US" dirty="0" smtClean="0"/>
              <a:t>Click to edit Master text styles</a:t>
            </a:r>
          </a:p>
        </p:txBody>
      </p:sp>
      <p:sp>
        <p:nvSpPr>
          <p:cNvPr id="13" name="Content Placeholder 12"/>
          <p:cNvSpPr>
            <a:spLocks noGrp="1"/>
          </p:cNvSpPr>
          <p:nvPr>
            <p:ph sz="quarter" idx="17"/>
          </p:nvPr>
        </p:nvSpPr>
        <p:spPr>
          <a:xfrm>
            <a:off x="960120" y="1645920"/>
            <a:ext cx="3657600" cy="4114800"/>
          </a:xfrm>
          <a:ln w="19050">
            <a:solidFill>
              <a:schemeClr val="tx1"/>
            </a:solidFill>
          </a:ln>
        </p:spPr>
        <p:txBody>
          <a:bodyPr/>
          <a:lstStyle>
            <a:lvl1pPr marL="0" indent="0">
              <a:buNone/>
              <a:defRPr/>
            </a:lvl1pPr>
          </a:lstStyle>
          <a:p>
            <a:pPr lvl="0"/>
            <a:endParaRPr lang="en-US" dirty="0"/>
          </a:p>
        </p:txBody>
      </p:sp>
      <p:sp>
        <p:nvSpPr>
          <p:cNvPr id="15" name="Content Placeholder 14"/>
          <p:cNvSpPr>
            <a:spLocks noGrp="1"/>
          </p:cNvSpPr>
          <p:nvPr>
            <p:ph sz="quarter" idx="18"/>
          </p:nvPr>
        </p:nvSpPr>
        <p:spPr>
          <a:xfrm>
            <a:off x="4922986" y="1645920"/>
            <a:ext cx="3657600" cy="4114800"/>
          </a:xfrm>
          <a:ln w="19050">
            <a:solidFill>
              <a:schemeClr val="tx1"/>
            </a:solidFill>
          </a:ln>
        </p:spPr>
        <p:txBody>
          <a:bodyPr/>
          <a:lstStyle>
            <a:lvl1pPr marL="0" indent="0">
              <a:buNone/>
              <a:defRPr/>
            </a:lvl1pPr>
          </a:lstStyle>
          <a:p>
            <a:pPr lvl="0"/>
            <a:endParaRPr lang="en-US" dirty="0"/>
          </a:p>
        </p:txBody>
      </p:sp>
      <p:sp>
        <p:nvSpPr>
          <p:cNvPr id="21" name="Text Placeholder 14"/>
          <p:cNvSpPr>
            <a:spLocks noGrp="1"/>
          </p:cNvSpPr>
          <p:nvPr>
            <p:ph type="body" sz="quarter" idx="14" hasCustomPrompt="1"/>
          </p:nvPr>
        </p:nvSpPr>
        <p:spPr>
          <a:xfrm>
            <a:off x="352425" y="6419849"/>
            <a:ext cx="6315075" cy="314325"/>
          </a:xfrm>
        </p:spPr>
        <p:txBody>
          <a:bodyPr lIns="45720" rIns="45720" anchor="b" anchorCtr="0"/>
          <a:lstStyle>
            <a:lvl1pPr>
              <a:buNone/>
              <a:defRPr sz="1050" cap="small" spc="50" baseline="0">
                <a:solidFill>
                  <a:schemeClr val="tx1">
                    <a:lumMod val="75000"/>
                    <a:lumOff val="25000"/>
                  </a:schemeClr>
                </a:solidFill>
                <a:latin typeface="Arial" pitchFamily="34" charset="0"/>
                <a:cs typeface="Arial" pitchFamily="34" charset="0"/>
              </a:defRPr>
            </a:lvl1pPr>
          </a:lstStyle>
          <a:p>
            <a:pPr lvl="0"/>
            <a:r>
              <a:rPr lang="en-US" dirty="0" smtClean="0"/>
              <a:t>© 2016 | PerfTechPro | All rights reserved          CONFIDENTIAL DOCUMENT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Up">
    <p:spTree>
      <p:nvGrpSpPr>
        <p:cNvPr id="1" name=""/>
        <p:cNvGrpSpPr/>
        <p:nvPr/>
      </p:nvGrpSpPr>
      <p:grpSpPr>
        <a:xfrm>
          <a:off x="0" y="0"/>
          <a:ext cx="0" cy="0"/>
          <a:chOff x="0" y="0"/>
          <a:chExt cx="0" cy="0"/>
        </a:xfrm>
      </p:grpSpPr>
      <p:sp>
        <p:nvSpPr>
          <p:cNvPr id="26" name="Rectangle 25"/>
          <p:cNvSpPr/>
          <p:nvPr userDrawn="1"/>
        </p:nvSpPr>
        <p:spPr>
          <a:xfrm>
            <a:off x="628650" y="590550"/>
            <a:ext cx="409575"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24" name="Straight Connector 23"/>
          <p:cNvCxnSpPr/>
          <p:nvPr userDrawn="1"/>
        </p:nvCxnSpPr>
        <p:spPr>
          <a:xfrm>
            <a:off x="723900" y="561975"/>
            <a:ext cx="8029575" cy="0"/>
          </a:xfrm>
          <a:prstGeom prst="line">
            <a:avLst/>
          </a:prstGeom>
          <a:ln w="28575">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781051" y="66675"/>
            <a:ext cx="95250"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1" name="Picture 10" descr="PTP_logo_color500x162.jpg"/>
          <p:cNvPicPr>
            <a:picLocks noChangeAspect="1"/>
          </p:cNvPicPr>
          <p:nvPr userDrawn="1"/>
        </p:nvPicPr>
        <p:blipFill>
          <a:blip r:embed="rId2" cstate="print"/>
          <a:srcRect r="79065" b="41195"/>
          <a:stretch>
            <a:fillRect/>
          </a:stretch>
        </p:blipFill>
        <p:spPr>
          <a:xfrm>
            <a:off x="409577" y="0"/>
            <a:ext cx="604383" cy="548640"/>
          </a:xfrm>
          <a:prstGeom prst="rect">
            <a:avLst/>
          </a:prstGeom>
        </p:spPr>
      </p:pic>
      <p:pic>
        <p:nvPicPr>
          <p:cNvPr id="12" name="Picture 11" descr="PTP_logo_color500x162.jpg"/>
          <p:cNvPicPr>
            <a:picLocks noChangeAspect="1"/>
          </p:cNvPicPr>
          <p:nvPr userDrawn="1"/>
        </p:nvPicPr>
        <p:blipFill>
          <a:blip r:embed="rId2" cstate="print"/>
          <a:srcRect l="19919" t="22327" b="26730"/>
          <a:stretch>
            <a:fillRect/>
          </a:stretch>
        </p:blipFill>
        <p:spPr>
          <a:xfrm>
            <a:off x="1047750" y="85728"/>
            <a:ext cx="2103120" cy="432366"/>
          </a:xfrm>
          <a:prstGeom prst="rect">
            <a:avLst/>
          </a:prstGeom>
        </p:spPr>
      </p:pic>
      <p:sp>
        <p:nvSpPr>
          <p:cNvPr id="9" name="Text Placeholder 8"/>
          <p:cNvSpPr>
            <a:spLocks noGrp="1"/>
          </p:cNvSpPr>
          <p:nvPr>
            <p:ph type="body" sz="quarter" idx="16"/>
          </p:nvPr>
        </p:nvSpPr>
        <p:spPr>
          <a:xfrm>
            <a:off x="876301" y="895350"/>
            <a:ext cx="7747000" cy="427038"/>
          </a:xfrm>
        </p:spPr>
        <p:txBody>
          <a:bodyPr anchor="ctr" anchorCtr="1"/>
          <a:lstStyle>
            <a:lvl1pPr marL="0" indent="0">
              <a:buNone/>
              <a:defRPr sz="3200" i="1"/>
            </a:lvl1pPr>
          </a:lstStyle>
          <a:p>
            <a:pPr lvl="0"/>
            <a:r>
              <a:rPr lang="en-US" dirty="0" smtClean="0"/>
              <a:t>Click to edit Master text styles</a:t>
            </a:r>
          </a:p>
        </p:txBody>
      </p:sp>
      <p:sp>
        <p:nvSpPr>
          <p:cNvPr id="13" name="Content Placeholder 12"/>
          <p:cNvSpPr>
            <a:spLocks noGrp="1"/>
          </p:cNvSpPr>
          <p:nvPr>
            <p:ph sz="quarter" idx="17"/>
          </p:nvPr>
        </p:nvSpPr>
        <p:spPr>
          <a:xfrm>
            <a:off x="960120" y="1645920"/>
            <a:ext cx="3657600" cy="2256229"/>
          </a:xfrm>
          <a:ln w="19050">
            <a:solidFill>
              <a:schemeClr val="tx1"/>
            </a:solidFill>
          </a:ln>
        </p:spPr>
        <p:txBody>
          <a:bodyPr/>
          <a:lstStyle>
            <a:lvl1pPr marL="0" indent="0">
              <a:buNone/>
              <a:defRPr/>
            </a:lvl1pPr>
          </a:lstStyle>
          <a:p>
            <a:pPr lvl="0"/>
            <a:endParaRPr lang="en-US" dirty="0"/>
          </a:p>
        </p:txBody>
      </p:sp>
      <p:sp>
        <p:nvSpPr>
          <p:cNvPr id="15" name="Content Placeholder 14"/>
          <p:cNvSpPr>
            <a:spLocks noGrp="1"/>
          </p:cNvSpPr>
          <p:nvPr>
            <p:ph sz="quarter" idx="18"/>
          </p:nvPr>
        </p:nvSpPr>
        <p:spPr>
          <a:xfrm>
            <a:off x="4922986" y="1645920"/>
            <a:ext cx="3657600" cy="2258568"/>
          </a:xfrm>
          <a:ln w="19050">
            <a:solidFill>
              <a:schemeClr val="tx1"/>
            </a:solidFill>
          </a:ln>
        </p:spPr>
        <p:txBody>
          <a:bodyPr/>
          <a:lstStyle>
            <a:lvl1pPr marL="0" indent="0">
              <a:buNone/>
              <a:defRPr/>
            </a:lvl1pPr>
          </a:lstStyle>
          <a:p>
            <a:pPr lvl="0"/>
            <a:endParaRPr lang="en-US" dirty="0"/>
          </a:p>
        </p:txBody>
      </p:sp>
      <p:sp>
        <p:nvSpPr>
          <p:cNvPr id="21" name="Text Placeholder 14"/>
          <p:cNvSpPr>
            <a:spLocks noGrp="1"/>
          </p:cNvSpPr>
          <p:nvPr>
            <p:ph type="body" sz="quarter" idx="14" hasCustomPrompt="1"/>
          </p:nvPr>
        </p:nvSpPr>
        <p:spPr>
          <a:xfrm>
            <a:off x="352425" y="6419849"/>
            <a:ext cx="6315075" cy="314325"/>
          </a:xfrm>
        </p:spPr>
        <p:txBody>
          <a:bodyPr lIns="45720" rIns="45720" anchor="b" anchorCtr="0"/>
          <a:lstStyle>
            <a:lvl1pPr>
              <a:buNone/>
              <a:defRPr sz="1050" cap="small" spc="50" baseline="0">
                <a:solidFill>
                  <a:schemeClr val="tx1">
                    <a:lumMod val="75000"/>
                    <a:lumOff val="25000"/>
                  </a:schemeClr>
                </a:solidFill>
                <a:latin typeface="Arial" pitchFamily="34" charset="0"/>
                <a:cs typeface="Arial" pitchFamily="34" charset="0"/>
              </a:defRPr>
            </a:lvl1pPr>
          </a:lstStyle>
          <a:p>
            <a:pPr lvl="0"/>
            <a:r>
              <a:rPr lang="en-US" dirty="0" smtClean="0"/>
              <a:t>© 2016 | PerfTechPro | All rights reserved          CONFIDENTIAL DOCUMENT</a:t>
            </a:r>
          </a:p>
        </p:txBody>
      </p:sp>
      <p:sp>
        <p:nvSpPr>
          <p:cNvPr id="14" name="Content Placeholder 12"/>
          <p:cNvSpPr>
            <a:spLocks noGrp="1"/>
          </p:cNvSpPr>
          <p:nvPr>
            <p:ph sz="quarter" idx="19"/>
          </p:nvPr>
        </p:nvSpPr>
        <p:spPr>
          <a:xfrm>
            <a:off x="960120" y="4158748"/>
            <a:ext cx="3657600" cy="2256229"/>
          </a:xfrm>
          <a:ln w="19050">
            <a:solidFill>
              <a:schemeClr val="tx1"/>
            </a:solidFill>
          </a:ln>
        </p:spPr>
        <p:txBody>
          <a:bodyPr/>
          <a:lstStyle>
            <a:lvl1pPr marL="0" indent="0">
              <a:buNone/>
              <a:defRPr/>
            </a:lvl1pPr>
          </a:lstStyle>
          <a:p>
            <a:pPr lvl="0"/>
            <a:endParaRPr lang="en-US" dirty="0"/>
          </a:p>
        </p:txBody>
      </p:sp>
      <p:sp>
        <p:nvSpPr>
          <p:cNvPr id="16" name="Content Placeholder 14"/>
          <p:cNvSpPr>
            <a:spLocks noGrp="1"/>
          </p:cNvSpPr>
          <p:nvPr>
            <p:ph sz="quarter" idx="20"/>
          </p:nvPr>
        </p:nvSpPr>
        <p:spPr>
          <a:xfrm>
            <a:off x="4919472" y="4158748"/>
            <a:ext cx="3657600" cy="2258568"/>
          </a:xfrm>
          <a:ln w="19050">
            <a:solidFill>
              <a:schemeClr val="tx1"/>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05901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Up Horizontal">
    <p:spTree>
      <p:nvGrpSpPr>
        <p:cNvPr id="1" name=""/>
        <p:cNvGrpSpPr/>
        <p:nvPr/>
      </p:nvGrpSpPr>
      <p:grpSpPr>
        <a:xfrm>
          <a:off x="0" y="0"/>
          <a:ext cx="0" cy="0"/>
          <a:chOff x="0" y="0"/>
          <a:chExt cx="0" cy="0"/>
        </a:xfrm>
      </p:grpSpPr>
      <p:sp>
        <p:nvSpPr>
          <p:cNvPr id="26" name="Rectangle 25"/>
          <p:cNvSpPr/>
          <p:nvPr userDrawn="1"/>
        </p:nvSpPr>
        <p:spPr>
          <a:xfrm>
            <a:off x="628650" y="590550"/>
            <a:ext cx="409575"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24" name="Straight Connector 23"/>
          <p:cNvCxnSpPr/>
          <p:nvPr userDrawn="1"/>
        </p:nvCxnSpPr>
        <p:spPr>
          <a:xfrm>
            <a:off x="723900" y="561975"/>
            <a:ext cx="8029575" cy="0"/>
          </a:xfrm>
          <a:prstGeom prst="line">
            <a:avLst/>
          </a:prstGeom>
          <a:ln w="28575">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781051" y="66675"/>
            <a:ext cx="95250"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1" name="Picture 10" descr="PTP_logo_color500x162.jpg"/>
          <p:cNvPicPr>
            <a:picLocks noChangeAspect="1"/>
          </p:cNvPicPr>
          <p:nvPr userDrawn="1"/>
        </p:nvPicPr>
        <p:blipFill>
          <a:blip r:embed="rId2" cstate="print"/>
          <a:srcRect r="79065" b="41195"/>
          <a:stretch>
            <a:fillRect/>
          </a:stretch>
        </p:blipFill>
        <p:spPr>
          <a:xfrm>
            <a:off x="409577" y="0"/>
            <a:ext cx="604383" cy="548640"/>
          </a:xfrm>
          <a:prstGeom prst="rect">
            <a:avLst/>
          </a:prstGeom>
        </p:spPr>
      </p:pic>
      <p:pic>
        <p:nvPicPr>
          <p:cNvPr id="12" name="Picture 11" descr="PTP_logo_color500x162.jpg"/>
          <p:cNvPicPr>
            <a:picLocks noChangeAspect="1"/>
          </p:cNvPicPr>
          <p:nvPr userDrawn="1"/>
        </p:nvPicPr>
        <p:blipFill>
          <a:blip r:embed="rId2" cstate="print"/>
          <a:srcRect l="19919" t="22327" b="26730"/>
          <a:stretch>
            <a:fillRect/>
          </a:stretch>
        </p:blipFill>
        <p:spPr>
          <a:xfrm>
            <a:off x="1047750" y="85728"/>
            <a:ext cx="2103120" cy="432366"/>
          </a:xfrm>
          <a:prstGeom prst="rect">
            <a:avLst/>
          </a:prstGeom>
        </p:spPr>
      </p:pic>
      <p:sp>
        <p:nvSpPr>
          <p:cNvPr id="9" name="Text Placeholder 8"/>
          <p:cNvSpPr>
            <a:spLocks noGrp="1"/>
          </p:cNvSpPr>
          <p:nvPr>
            <p:ph type="body" sz="quarter" idx="16"/>
          </p:nvPr>
        </p:nvSpPr>
        <p:spPr>
          <a:xfrm>
            <a:off x="1275907" y="895350"/>
            <a:ext cx="6496493" cy="427038"/>
          </a:xfrm>
        </p:spPr>
        <p:txBody>
          <a:bodyPr anchor="ctr" anchorCtr="1"/>
          <a:lstStyle>
            <a:lvl1pPr marL="0" indent="0">
              <a:buNone/>
              <a:defRPr sz="3200" i="1"/>
            </a:lvl1pPr>
          </a:lstStyle>
          <a:p>
            <a:pPr lvl="0"/>
            <a:r>
              <a:rPr lang="en-US" dirty="0" smtClean="0"/>
              <a:t>Click to edit Master text styles</a:t>
            </a:r>
          </a:p>
        </p:txBody>
      </p:sp>
      <p:sp>
        <p:nvSpPr>
          <p:cNvPr id="13" name="Content Placeholder 12"/>
          <p:cNvSpPr>
            <a:spLocks noGrp="1"/>
          </p:cNvSpPr>
          <p:nvPr>
            <p:ph sz="quarter" idx="17"/>
          </p:nvPr>
        </p:nvSpPr>
        <p:spPr>
          <a:xfrm>
            <a:off x="2267924" y="1528960"/>
            <a:ext cx="4572000" cy="2160538"/>
          </a:xfrm>
          <a:ln w="19050">
            <a:solidFill>
              <a:schemeClr val="tx1"/>
            </a:solidFill>
          </a:ln>
        </p:spPr>
        <p:txBody>
          <a:bodyPr/>
          <a:lstStyle>
            <a:lvl1pPr marL="0" indent="0">
              <a:buNone/>
              <a:defRPr/>
            </a:lvl1pPr>
          </a:lstStyle>
          <a:p>
            <a:pPr lvl="0"/>
            <a:endParaRPr lang="en-US" dirty="0"/>
          </a:p>
        </p:txBody>
      </p:sp>
      <p:sp>
        <p:nvSpPr>
          <p:cNvPr id="15" name="Content Placeholder 14"/>
          <p:cNvSpPr>
            <a:spLocks noGrp="1"/>
          </p:cNvSpPr>
          <p:nvPr>
            <p:ph sz="quarter" idx="18"/>
          </p:nvPr>
        </p:nvSpPr>
        <p:spPr>
          <a:xfrm>
            <a:off x="2264847" y="3963818"/>
            <a:ext cx="4572000" cy="2157984"/>
          </a:xfrm>
          <a:ln w="19050">
            <a:solidFill>
              <a:schemeClr val="tx1"/>
            </a:solidFill>
          </a:ln>
        </p:spPr>
        <p:txBody>
          <a:bodyPr/>
          <a:lstStyle>
            <a:lvl1pPr marL="0" indent="0">
              <a:buNone/>
              <a:defRPr/>
            </a:lvl1pPr>
          </a:lstStyle>
          <a:p>
            <a:pPr lvl="0"/>
            <a:endParaRPr lang="en-US" dirty="0"/>
          </a:p>
        </p:txBody>
      </p:sp>
      <p:sp>
        <p:nvSpPr>
          <p:cNvPr id="21" name="Text Placeholder 14"/>
          <p:cNvSpPr>
            <a:spLocks noGrp="1"/>
          </p:cNvSpPr>
          <p:nvPr>
            <p:ph type="body" sz="quarter" idx="14" hasCustomPrompt="1"/>
          </p:nvPr>
        </p:nvSpPr>
        <p:spPr>
          <a:xfrm>
            <a:off x="352425" y="6419849"/>
            <a:ext cx="6315075" cy="314325"/>
          </a:xfrm>
        </p:spPr>
        <p:txBody>
          <a:bodyPr lIns="45720" rIns="45720" anchor="b" anchorCtr="0"/>
          <a:lstStyle>
            <a:lvl1pPr>
              <a:buNone/>
              <a:defRPr sz="1050" cap="small" spc="50" baseline="0">
                <a:solidFill>
                  <a:schemeClr val="tx1">
                    <a:lumMod val="75000"/>
                    <a:lumOff val="25000"/>
                  </a:schemeClr>
                </a:solidFill>
                <a:latin typeface="Arial" pitchFamily="34" charset="0"/>
                <a:cs typeface="Arial" pitchFamily="34" charset="0"/>
              </a:defRPr>
            </a:lvl1pPr>
          </a:lstStyle>
          <a:p>
            <a:pPr lvl="0"/>
            <a:r>
              <a:rPr lang="en-US" dirty="0" smtClean="0"/>
              <a:t>© 2016 | PerfTechPro | All rights reserved          CONFIDENTIAL DOCUMENT</a:t>
            </a:r>
          </a:p>
        </p:txBody>
      </p:sp>
    </p:spTree>
    <p:extLst>
      <p:ext uri="{BB962C8B-B14F-4D97-AF65-F5344CB8AC3E}">
        <p14:creationId xmlns:p14="http://schemas.microsoft.com/office/powerpoint/2010/main" val="411360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PT Text Slide">
    <p:spTree>
      <p:nvGrpSpPr>
        <p:cNvPr id="1" name=""/>
        <p:cNvGrpSpPr/>
        <p:nvPr/>
      </p:nvGrpSpPr>
      <p:grpSpPr>
        <a:xfrm>
          <a:off x="0" y="0"/>
          <a:ext cx="0" cy="0"/>
          <a:chOff x="0" y="0"/>
          <a:chExt cx="0" cy="0"/>
        </a:xfrm>
      </p:grpSpPr>
      <p:sp>
        <p:nvSpPr>
          <p:cNvPr id="26" name="Rectangle 25"/>
          <p:cNvSpPr/>
          <p:nvPr userDrawn="1"/>
        </p:nvSpPr>
        <p:spPr>
          <a:xfrm>
            <a:off x="628650" y="590550"/>
            <a:ext cx="409575"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userDrawn="1"/>
        </p:nvCxnSpPr>
        <p:spPr>
          <a:xfrm>
            <a:off x="723900" y="561975"/>
            <a:ext cx="8029575" cy="0"/>
          </a:xfrm>
          <a:prstGeom prst="line">
            <a:avLst/>
          </a:prstGeom>
          <a:ln w="28575">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781051" y="66675"/>
            <a:ext cx="95250"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PTP_logo_color500x162.jpg"/>
          <p:cNvPicPr>
            <a:picLocks noChangeAspect="1"/>
          </p:cNvPicPr>
          <p:nvPr userDrawn="1"/>
        </p:nvPicPr>
        <p:blipFill>
          <a:blip r:embed="rId2"/>
          <a:srcRect r="79065" b="41195"/>
          <a:stretch>
            <a:fillRect/>
          </a:stretch>
        </p:blipFill>
        <p:spPr>
          <a:xfrm>
            <a:off x="409577" y="0"/>
            <a:ext cx="604383" cy="548640"/>
          </a:xfrm>
          <a:prstGeom prst="rect">
            <a:avLst/>
          </a:prstGeom>
        </p:spPr>
      </p:pic>
      <p:pic>
        <p:nvPicPr>
          <p:cNvPr id="12" name="Picture 11" descr="PTP_logo_color500x162.jpg"/>
          <p:cNvPicPr>
            <a:picLocks noChangeAspect="1"/>
          </p:cNvPicPr>
          <p:nvPr userDrawn="1"/>
        </p:nvPicPr>
        <p:blipFill>
          <a:blip r:embed="rId2"/>
          <a:srcRect l="19919" t="22327" b="26730"/>
          <a:stretch>
            <a:fillRect/>
          </a:stretch>
        </p:blipFill>
        <p:spPr>
          <a:xfrm>
            <a:off x="1047750" y="85728"/>
            <a:ext cx="2103120" cy="432366"/>
          </a:xfrm>
          <a:prstGeom prst="rect">
            <a:avLst/>
          </a:prstGeom>
        </p:spPr>
      </p:pic>
      <p:sp>
        <p:nvSpPr>
          <p:cNvPr id="14" name="Content Placeholder 13"/>
          <p:cNvSpPr>
            <a:spLocks noGrp="1"/>
          </p:cNvSpPr>
          <p:nvPr>
            <p:ph sz="quarter" idx="10"/>
          </p:nvPr>
        </p:nvSpPr>
        <p:spPr>
          <a:xfrm>
            <a:off x="1047750" y="1676401"/>
            <a:ext cx="7439025" cy="4362450"/>
          </a:xfrm>
        </p:spPr>
        <p:txBody>
          <a:bodyPr/>
          <a:lstStyle>
            <a:lvl1pPr>
              <a:buFont typeface="Arial" pitchFamily="34" charset="0"/>
              <a:buChar char="›"/>
              <a:defRPr/>
            </a:lvl1pPr>
            <a:lvl2pPr>
              <a:buSzPct val="85000"/>
              <a:buFont typeface="Arial" pitchFamily="34" charset="0"/>
              <a:buChar char="›"/>
              <a:defRPr/>
            </a:lvl2pPr>
            <a:lvl3pPr>
              <a:buSzPct val="85000"/>
              <a:buFont typeface="Arial" pitchFamily="34" charset="0"/>
              <a:buChar char="›"/>
              <a:defRPr/>
            </a:lvl3pPr>
            <a:lvl4pPr>
              <a:buSzPct val="85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Slide Number Placeholder 19"/>
          <p:cNvSpPr>
            <a:spLocks noGrp="1"/>
          </p:cNvSpPr>
          <p:nvPr>
            <p:ph type="sldNum" sz="quarter" idx="13"/>
          </p:nvPr>
        </p:nvSpPr>
        <p:spPr>
          <a:xfrm>
            <a:off x="7334250" y="6356350"/>
            <a:ext cx="1352550" cy="365125"/>
          </a:xfrm>
          <a:prstGeom prst="rect">
            <a:avLst/>
          </a:prstGeom>
        </p:spPr>
        <p:txBody>
          <a:bodyPr/>
          <a:lstStyle/>
          <a:p>
            <a:pPr defTabSz="914400">
              <a:defRPr/>
            </a:pPr>
            <a:fld id="{C663AB45-DA81-4AEA-8B76-50F5288A3597}" type="slidenum">
              <a:rPr lang="en-US" smtClean="0">
                <a:solidFill>
                  <a:prstClr val="black">
                    <a:tint val="75000"/>
                  </a:prstClr>
                </a:solidFill>
                <a:ea typeface="+mn-ea"/>
              </a:rPr>
              <a:pPr defTabSz="914400">
                <a:defRPr/>
              </a:pPr>
              <a:t>‹#›</a:t>
            </a:fld>
            <a:endParaRPr lang="en-US" dirty="0">
              <a:solidFill>
                <a:prstClr val="black">
                  <a:tint val="75000"/>
                </a:prstClr>
              </a:solidFill>
              <a:ea typeface="+mn-ea"/>
            </a:endParaRPr>
          </a:p>
        </p:txBody>
      </p:sp>
      <p:sp>
        <p:nvSpPr>
          <p:cNvPr id="10" name="Title 9"/>
          <p:cNvSpPr>
            <a:spLocks noGrp="1"/>
          </p:cNvSpPr>
          <p:nvPr>
            <p:ph type="title"/>
          </p:nvPr>
        </p:nvSpPr>
        <p:spPr>
          <a:xfrm>
            <a:off x="781051" y="933450"/>
            <a:ext cx="7972424" cy="506412"/>
          </a:xfrm>
        </p:spPr>
        <p:txBody>
          <a:bodyPr bIns="0" anchor="b" anchorCtr="0"/>
          <a:lstStyle>
            <a:lvl1pPr algn="l">
              <a:defRPr sz="3600"/>
            </a:lvl1pPr>
          </a:lstStyle>
          <a:p>
            <a:r>
              <a:rPr lang="en-US" smtClean="0"/>
              <a:t>Click to edit Master title style</a:t>
            </a:r>
            <a:endParaRPr lang="en-US" dirty="0"/>
          </a:p>
        </p:txBody>
      </p:sp>
      <p:sp>
        <p:nvSpPr>
          <p:cNvPr id="15" name="Text Placeholder 14"/>
          <p:cNvSpPr>
            <a:spLocks noGrp="1"/>
          </p:cNvSpPr>
          <p:nvPr>
            <p:ph type="body" sz="quarter" idx="14" hasCustomPrompt="1"/>
          </p:nvPr>
        </p:nvSpPr>
        <p:spPr>
          <a:xfrm>
            <a:off x="352425" y="6419849"/>
            <a:ext cx="6315075" cy="314325"/>
          </a:xfrm>
        </p:spPr>
        <p:txBody>
          <a:bodyPr lIns="45720" rIns="45720" anchor="b" anchorCtr="0"/>
          <a:lstStyle>
            <a:lvl1pPr>
              <a:buNone/>
              <a:defRPr sz="1050" cap="small" spc="50" baseline="0">
                <a:solidFill>
                  <a:schemeClr val="tx1">
                    <a:lumMod val="75000"/>
                    <a:lumOff val="25000"/>
                  </a:schemeClr>
                </a:solidFill>
                <a:latin typeface="Arial" pitchFamily="34" charset="0"/>
                <a:cs typeface="Arial" pitchFamily="34" charset="0"/>
              </a:defRPr>
            </a:lvl1pPr>
          </a:lstStyle>
          <a:p>
            <a:pPr lvl="0"/>
            <a:r>
              <a:rPr lang="en-US" dirty="0" smtClean="0"/>
              <a:t>© 2018 | PerfTechPro | All rights reserved          CONFIDENTIAL DOCUMENT</a:t>
            </a:r>
          </a:p>
        </p:txBody>
      </p:sp>
    </p:spTree>
    <p:extLst>
      <p:ext uri="{BB962C8B-B14F-4D97-AF65-F5344CB8AC3E}">
        <p14:creationId xmlns:p14="http://schemas.microsoft.com/office/powerpoint/2010/main" val="342151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APT title slide">
    <p:spTree>
      <p:nvGrpSpPr>
        <p:cNvPr id="1" name=""/>
        <p:cNvGrpSpPr/>
        <p:nvPr/>
      </p:nvGrpSpPr>
      <p:grpSpPr>
        <a:xfrm>
          <a:off x="0" y="0"/>
          <a:ext cx="0" cy="0"/>
          <a:chOff x="0" y="0"/>
          <a:chExt cx="0" cy="0"/>
        </a:xfrm>
      </p:grpSpPr>
      <p:sp>
        <p:nvSpPr>
          <p:cNvPr id="9" name="Kombinationstegning 423"/>
          <p:cNvSpPr/>
          <p:nvPr userDrawn="1"/>
        </p:nvSpPr>
        <p:spPr>
          <a:xfrm>
            <a:off x="-9525" y="5200650"/>
            <a:ext cx="9182100" cy="16764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solidFill>
            <a:srgbClr val="1A4652"/>
          </a:solidFill>
          <a:ln w="9525">
            <a:no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12" name="Kombinationstegning 7"/>
          <p:cNvSpPr/>
          <p:nvPr userDrawn="1"/>
        </p:nvSpPr>
        <p:spPr bwMode="auto">
          <a:xfrm>
            <a:off x="0" y="5368925"/>
            <a:ext cx="9182101" cy="1489075"/>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solidFill>
            <a:schemeClr val="accent5">
              <a:lumMod val="75000"/>
            </a:schemeClr>
          </a:solidFill>
          <a:ln w="9525">
            <a:noFill/>
            <a:miter lim="800000"/>
            <a:headEnd/>
            <a:tailEnd/>
          </a:ln>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13" name="Kombinationstegning 423"/>
          <p:cNvSpPr/>
          <p:nvPr userDrawn="1"/>
        </p:nvSpPr>
        <p:spPr>
          <a:xfrm rot="10800000" flipH="1">
            <a:off x="-9525" y="-9525"/>
            <a:ext cx="9182100" cy="74295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solidFill>
            <a:srgbClr val="1A4652"/>
          </a:soli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14" name="Kombinationstegning 7"/>
          <p:cNvSpPr/>
          <p:nvPr userDrawn="1"/>
        </p:nvSpPr>
        <p:spPr bwMode="auto">
          <a:xfrm rot="10800000" flipH="1">
            <a:off x="0" y="0"/>
            <a:ext cx="9182101" cy="600075"/>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solidFill>
            <a:schemeClr val="accent5">
              <a:lumMod val="75000"/>
            </a:schemeClr>
          </a:solidFill>
          <a:ln w="9525">
            <a:noFill/>
            <a:miter lim="800000"/>
            <a:headEnd/>
            <a:tailEnd/>
          </a:ln>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pic>
        <p:nvPicPr>
          <p:cNvPr id="11" name="Picture 10" descr="PTP_logo_color500x162.jpg"/>
          <p:cNvPicPr>
            <a:picLocks noChangeAspect="1"/>
          </p:cNvPicPr>
          <p:nvPr userDrawn="1"/>
        </p:nvPicPr>
        <p:blipFill>
          <a:blip r:embed="rId2"/>
          <a:stretch>
            <a:fillRect/>
          </a:stretch>
        </p:blipFill>
        <p:spPr>
          <a:xfrm>
            <a:off x="2324100" y="1243012"/>
            <a:ext cx="4686300" cy="1514475"/>
          </a:xfrm>
          <a:prstGeom prst="rect">
            <a:avLst/>
          </a:prstGeom>
        </p:spPr>
      </p:pic>
      <p:cxnSp>
        <p:nvCxnSpPr>
          <p:cNvPr id="20" name="Straight Connector 19"/>
          <p:cNvCxnSpPr/>
          <p:nvPr userDrawn="1"/>
        </p:nvCxnSpPr>
        <p:spPr>
          <a:xfrm>
            <a:off x="1028700" y="2914650"/>
            <a:ext cx="6896100" cy="0"/>
          </a:xfrm>
          <a:prstGeom prst="line">
            <a:avLst/>
          </a:prstGeom>
          <a:ln w="44450">
            <a:solidFill>
              <a:schemeClr val="accent5">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39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Text Placeholder 14"/>
          <p:cNvSpPr txBox="1">
            <a:spLocks/>
          </p:cNvSpPr>
          <p:nvPr userDrawn="1"/>
        </p:nvSpPr>
        <p:spPr>
          <a:xfrm>
            <a:off x="352425" y="6419849"/>
            <a:ext cx="6315075" cy="314325"/>
          </a:xfrm>
          <a:prstGeom prst="rect">
            <a:avLst/>
          </a:prstGeom>
        </p:spPr>
        <p:txBody>
          <a:bodyPr lIns="45720" rIns="45720" anchor="b" anchorCtr="0"/>
          <a:lstStyle>
            <a:lvl1pPr marL="342900" indent="-342900" algn="l" rtl="0" eaLnBrk="1" fontAlgn="base" hangingPunct="1">
              <a:spcBef>
                <a:spcPct val="20000"/>
              </a:spcBef>
              <a:spcAft>
                <a:spcPct val="0"/>
              </a:spcAft>
              <a:buFont typeface="Arial" pitchFamily="34" charset="0"/>
              <a:buNone/>
              <a:defRPr sz="1050" kern="1200" cap="small" spc="50" baseline="0">
                <a:solidFill>
                  <a:schemeClr val="tx1">
                    <a:lumMod val="75000"/>
                    <a:lumOff val="25000"/>
                  </a:schemeClr>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smtClean="0"/>
              <a:t>© 2018 | PerfTechPro | All rights reserved          CONFIDENTIAL DOCUMENT</a:t>
            </a:r>
          </a:p>
        </p:txBody>
      </p:sp>
    </p:spTree>
  </p:cSld>
  <p:clrMap bg1="lt1" tx1="dk1" bg2="lt2" tx2="dk2" accent1="accent1" accent2="accent2" accent3="accent3" accent4="accent4" accent5="accent5" accent6="accent6" hlink="hlink" folHlink="folHlink"/>
  <p:sldLayoutIdLst>
    <p:sldLayoutId id="2147483983" r:id="rId1"/>
    <p:sldLayoutId id="2147483973" r:id="rId2"/>
    <p:sldLayoutId id="2147483980" r:id="rId3"/>
    <p:sldLayoutId id="2147483981" r:id="rId4"/>
    <p:sldLayoutId id="2147483982" r:id="rId5"/>
    <p:sldLayoutId id="2147483985" r:id="rId6"/>
    <p:sldLayoutId id="2147483986"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data:image/jpeg;base64,/9j/4AAQSkZJRgABAQAAAQABAAD/2wCEAAkGBhQPEQ8QDgwWEhAVEhEREBAQEBoQFhAQFRAWFBQQFBIYJygeGRkjGRUSHzEgLycrLCwsFR8xNTAqNSYrLCkBCQoKDgwOGg8PGjMlHyQsKi8qMCo2NTUqLCwtNSkpLCwqNTIwLDI1LCosLCwsLCwsKS0sLCwsKSwsKTApKSwsKf/AABEIAJ4BPwMBIgACEQEDEQH/xAAcAAEAAwEBAQEBAAAAAAAAAAAABgcIBQQCAQP/xABNEAABAwECCAcMBwYFBQEAAAABAAIDEQQFBgcSExchMZEyUmNxlLPRIjM0NUFRVGFygZOyU3N0g6Gx0hQjVWKEwkKCo7TwFUNkkuEl/8QAGgEBAAIDAQAAAAAAAAAAAAAAAAMFAQIEBv/EADURAAEDAgEJBgUFAQEAAAAAAAEAAgMEESESEzEzUVJxgZEFMkFhobE0crLR8BQiI0LBkqL/2gAMAwEAAhEDEQA/ALxRERERERERERERERERERERERERERERERERERERc223/FFUZeW7is7redgUOvzGW1hIEgbr4MdJHe9x1DmRbsjdIbNF1YaKF3JjBZMAC4SefJ7l49ZYdv4KVWO845u9yAninU4f5Siw9jmGzhY+a9SIiLVERERERERERERERERERERERERERERERERERERERERERERERERERERERERERee13hHCKySBvmG0nmaNaIvQviSUNBLnBoG0k0G9RO+sPmQg5JDPMZNbj7MYVd33jHdITm6uPkfJrp7LBqH/ADUtmMc82aLqURHJy3YN2nActvAXKtW8sL4ogSzuqbXuOQwe87VAb/xmg1a15f8Ays7hna7/AJrVdW6+JZzWSQnzVOzmGwe5eJWMXZ7ji824LjkroI8IxlnacG9NJ/8APBdm8sKpp6gvyWcVvcjd5feSuO5xO0r8RWUcEcfdCrJ62acWe7DYMB0HvpX3FO5pBa6lNlFIrrw3lioJDnAOMe6HM/b+ajSLWWmjk0jFbwV80Iyb3bsdiOWzkQrkuHGY11A6Sv8AJMaHmEnbuU2sOEcUtAXZDvM/UDzO2LMzXU2FdW7cJZoKBslW8V2tu7ye6irJaB7cWY+6so6ynlwP7D54t66R0PFaYBRU7cGMzJo1zjH6uGw/5drfdvVgXZhnHKAX0AP+Nhy2/hrH4rgc0tNiF0uic0ZWkbRiOowUiRfzhna8ZTHBw87TVf0WFGiIiIiIiIiIiIiIiIiIiIiIiIiIiIiIvmR1AT5gT+CIvpFCLTjDERyZDG11AaHK2Hy/gV/LScz6SLc9LqdtPM4XDCRwKniKB6TmfSRbnppOZ9JFuesXWf0s+4ehU8RQPScz6SLc9NJzPpItz0un6WfcPQqeLm22/wCKKoy8t3FZ3W87Aq0v/GaDVrXl/wDK392z3+Vyg95YVTT1Bfkt4re5HvHl95K6IqeSXuj7KOQMh1zsny0u6feytC/sZTWVAkDf5Yjlu5i/YPwKr69cO5ZCc33AO11cpx53n/4ow5xO0r8VlF2e0YvN/ZV8naYbhA23m7E8hoHrxX9JrS55Jc4knbU1rz+dfzRFYNaGizRZVUsr5XZUjiT5oiItlGiIiIiIiIiIiIi9VjvSSE5UchafUaV5/OvKijfG14s4XU8NRLAbxut/vHbzU3uXGK+MjOVB48ZyT727D+CsO5MYLJgASJPPk9y8c7Dt/BUKvuKctILXEKul7PGmM9VaR9pRvwmbY7W/63R0I4LUNjvOObvcgJ4p1OH+Ur1LOt14byxUEhzgHGPdDmft/NT258aDS3upv8swJI5nt2+9V0kL4+8F3sjzovCcrhp5jT6W81ZqKB6TmfSRbnppOZ9JFueobrf9LPuHoVPEUD0nM+ki3PTScz6SLc9Lp+ln3D0KniKB6TmfSRbnrp3Hhj+1SMazIcwuLS5uVqOTWmv3LK1fBKwXc0geYKlKIiKFEREREXmvJxEMxBoRG8gjUQck6wVVN74wH2aV0TnSOpTXniK1aDsofOsgEmwW7GF97Ww03IA2eNtqt9fzn4LvZP5Kl9KbuU+O7sX4caTuU+O7sUmZk3T0Kzmxvt/6b91xcPO/M+rZ+blGKrr4R3y21Pa9rcmjQ2la7CTWtB51yFdUbS2IBw2qq7Tf/MMl17NboNxo8kqlURddgqzKO1KpVESwTKO1ERFlYRERERERERERERERERERERERERERERERERERESqVRFiwWco7UqlURLBMo7UqrRxUf9v649UFVylGDmFosceSGEuysoOa/II7kCmz1fiq+vYXNGSL4+CuOzHAiRrnAXAtcgeI2kLQyKk9KbuU+O7sTSm7lPju7FVZmTdPQqwzY32/9N+6uxFWeCWFr7ZI3u3taJIgQZS7KDna9WrzKzFERbArD2FhsfvpxGheW9O8TfVv+UrPWG3hT+ZvVtWhb07xN9W/5Ss9YbeFP5m9W1dVHrm8/YrST4ab5R9TFwERF6FeaRW/dWJuyzQQSutM4c+KOQgGOgLmBxAq3ZrVPlaewc8Esn2eDqmqvrpHRgZJsu6jja8nKCrvCHFDZrNZbTaGWmYuihkkaHFlCWtJANG1pqVTLSeG/i63/ZpurKzYVmikdI0lxusVkbWOGSEREXeuJEXsuy5prU4ss1nfK4ayGNrkg7C47AOddfR1eH8Ok3s7VoZGNNiQtxG52ICjiKR6Orw/h0m9nav3RveP8Of/AO7P1LXPR7w6rOafulRtF2bzwNtllYZLRYpGRja+gcG+0Wk0964y3a4OxBWhaW4EIi7dgwJttojZNBYnvjcCWvBbRwBIO012gr0aObw2/wDTn/8Asz9S0MrBgXDqts08+BUcRfrGFxAAqSQAPOTsUi0dXh/DpN7O1bOe1veNlhrHO0BRxF1b2wVtVja19qsromOdkNc4tNXUJpqJ8gO5fzufB20WzL/ZbO6XIycvJIGTlVya1I25J3JlttlXwTIde1sVzkUj0dXh/DpN7P1Lj3pdEtkfmrTCY5MkOyXUJyTWh1V8xRsjHGwIWTG5uJC8iLr3Xgja7XHnbNZHSR1LcppaBlDaNZC9mjq8P4dJvZ+pYMrBgXBBG84gKOIpHo6vD+HSb2fqTR1eH8Ok3s/UsZ6PeHVZzT90rlXFYBaLTZoHkhss0Ubi3aA94aSK6q61behCyelWjfH+lV9c2D9osd4XaLVZ3RF9phLA4g5QEzK0oT5xvWhgq+snc0jIOC7qSFrgcsYrPOMLBWO7LRHDDI97XQiQmQgnKMj20GSBqo0KLqxMdTC632cNBJNmYAAKkkzy0AHlK5104pbdaAHOjZA06xn30dT2GgkcxouuKYCJrnlc0kRMhawKGIrElxI2oCrbVA4+Yl7fxySotfeBVrsVXWiyODB/3WfvGc5e2uT76Ldk8bzYOUboZG4kLiIgFdi6Vpwcnja5z4qZIq9okY58YBoS+MEuaASK1Gry0UpcBpUYBOhc1ERbLCsLFZwvvoPncrsVJ4rOF99B87ldi8zNrHcT7r1Un9fkZ9LV5b07xN9W/wCUrPWG3hT+ZvVtWhb07xN9W/5Ss9YbeFP5m9W1S0eubz9iopPhpvlH1MXAREXoV5pfhWnsHPBLJ9ng6pqzCVp7BzwSyfZ4OqaqvtHQ1WNBpcvLhv4ut/2abqys2FaTw38XW/7NN1ZWbCs9nd13FYr+8EREVmq9X/iqsLI7ts7mNAdJlySO8rnZxzQTzNa0e5S9RjFp4rsXsP656kkzqNcRtAJG5eZmxkdxK9DFhG3gF9os/DGtePpg+BF+lWFiowqtFvFrNrmzmbMORRjWUyhJlcECvBCnlo3xtyiQoY6pkjskXU9kjDgWuAIIIIIqCDtBHlCzXhhdTbJbrVAwUYyQ5A25LHAPa33BwHuWllnnGcP/ANS2+1F/t41L2eTlkeSirgMgHzVvYs/Fdi9h/XPUll4LuY/ko1iz8V2L2H9c9SWY9y7mP5Ljl1juJXXHqxwCy1Ye+Re3H8wWqFlewd8i9uP5gtULv7R0t5/4uKg0O5KuMd/gdm+0jqZFy8RR7q3+zZ/zlXVx4eB2b7SOpkXJxFcO3+xZ/mlRvwZ/PFHfFD88FbiorHL4x/p4fmer1VFY5fGP9PD8z1DQa3kpa3Vc1O8Tfi77+b+1TpQXE14u+/m/tU6UFRrXcVNBq28ERUPeWNC8GTTsbawGtlka0ZiI0a2QgCuT5gvNpVvH0wfAi/SugUEhF7j85KA1sYNrFSnHPbHQ2m7ZYnUkYJXsdQGjmyRkGh1HWFFtKt4+mD4EX6Vx7+wntFvMbrXNnCwODKMaygcQTwQK7AuSdh5irKKnaIw14BIVfJOS8lhIBV/YC3XJOyK8rwIltb4wIXGNrczZyS5tA0AZTsoku20cB56zFee7mgRQhnBEbA2nFyRT8FyMPLXPDYLTJZK54NFC0VcxmWBI9o84blH1bfIqMkyPt+BXIAYy676/CKrLf/U5crL/AGiTL25eddlV8+VWqkty40rdZaB0/wC0M4loGWfdJwt5PMu13Z7wP2m65G1zScQpPjLuyz3farutcNmDCZy+Zsfch4idG6obwQ7Wdfn2rhPv2KOJg/aWvbExoYGFxfaSLNLCGyRu70Kykk6qguByjkr+WH2HTL0jsmTA6KSMymRriHN7oMoWvGs8E7QFDF2QwkxjL0rklmAecjQvxfqIu1cisLFZwvvoPncrsVJ4rOF99B87ldi8zNrHcT7r1Un9fkZ9LV5b07xN9W/5Ss9YbeFP5m9W1aFvTvE31b/lKz1ht4U/mb1bVLR65vP2Kik+Gm+UfUxcBERehXml+FafwdFLJZB/48HVNWYCtQXB4LZfqIeqaqvtHQ3mrGg0uXjw38XW/wCzTdWVmwrSeG/i63/ZpurKzYVns7uu4rFf3giIis1XrQ+LTxXYvYf1z1I7RwH+y78lHMWniuxew/rnqR2jgP8AZd+S8zLrHcSvQx6scAsqDycwVtYitlv57P8AlKqlHk5graxFbLfz2f8AKVXVZqTy91UUmuHNWqs9Y0PGts54v9vGtCrPWNDxrbOeL/bxrg7P1h4fZdtdqxx+6t3Fn4rsXsP656kk/Bd7J/JRvFn4rsXsP656kk/Bd7J/JckusdxK6o9WOAWW7B3yH24/mC1Qsr2DvkPtx/MFqhd/aOlvP/FxUGh3JV1jv8Cs/wBpHUyrkYiuHb/Ys/zSrr47/ArP9qb1Mq5GIrh2/wBiz/NKsN+DP54o74ofngrcVFY5fGP9PD8z1eqorHL4x/p4fmeoqDW8lLW6rmp3ia8Xffzf2qdKC4mvF33839qnSgqNa7ipoNW3gobPimsEjnvdFJlOc57v37h3TiSdXOV8aILv+hk+O5e+fGTd7HOY+3AOa5zXDNyGjmmhGpvnBX89KN3enj4Mv6VuDUeGV6rQiDy9FWeNHBKC7n2UWVrmiRspflPL9bSwCldnCKg6n2NjCaz259kNknzgY2YP7hzMkuLKcIDzHcoCrmmys0MvT5qqqMnOHJ0K+cV2FjbZZWQOdS0QMbG9pOt8be5ZKPOKUB9Y9YU1WWLDbpIJGywSGORpq17DQj/56thVp4NY6QQ2O8YqHUM/CKg+t8W0c4rzBV1TRuBLmYhd1PVtIDX6VI8JMV1ktlXsZ+zzGpzkIAa4+d8ew84ofWqowqxfWm7qvkYJIK6p4qlo82W3az36vWVft2XtFamCSzTtlYf8THVofMRtB9R1r0yRhwLXAFpBBBFQQdRBHlChiqpIjY4jYVNJTRyC40+Symim2M/Att3zMls7aWabKyW/RSDWYx/KRrHvHkUJV3HIJGhwVPIwscWlERFItFYWKzhffQfO5XYqTxWcL76D53K7F5mbWO4n3XqpP6/Iz6Wry3p3ib6t/wApWesNvCn8zeratC3p3ib6t/ylZ6w28KfzN6tqlo9c3n7FRSfDTfKPqYuAiIvQrzS/CtQXB4LZfqIeqasvlaguDwWy/UQ9U1VfaOhvNWNBpcv5YU2J89itkMTcqR8ErGNqBlOcwgCp1DWqQ0WXj6D/AK8X6loNFww1L4QQ1dktO2U3cs+aLLy9B/14v1LlX7gpabBmza4M3l5QZ3bH1yaV4BNOEFphVVj14Ng9q0flEu2CsfJIGkBck1IxjC4EqXYtPFdi9h/XPUkmbVrgNpBA3KK4rLU192WYNcCWZyN48rXCVxofc5p5iFLVXTYSO4ld8WMbeAWfBisvL0H/AF4v1Kw8U+C1psAtf7XBm84Ycju2vrkiTK4BNOEN6sBFPLWPkbkkBQx0rI3ZQuiz1jQ8a2zni/28a0Ks4Ye3ky03ja5YnZTC8Na4aw7IjbGXA+YlpI9Sl7PH8hPkoq4/sHFXPiz8V2L2H9c9SWZtWuA2kEDconiptrZLss7Wuq6MyRvHFdnHOAPO1zT71L1xzYSO4ldcWMbeAVA2TFfeLXxk2LUHMJ/fRagHCv8AiV/Iv42i2MjMYkkDS9+bjDjTLeWlwYPOaNdq9S3mndNbK8Ni0ihbFe3ioljSwent1mhjskWce2cPcMtrKNzT21q4gbXBc3FPgpabA61m1wZsPbCGfvGPqWmSvAJpwgrFRYE7hHm/BZMLTJnPFFRWOXxj/Tw/M9XqqBxr3g2a8pc2aiNkcLiNYy21Lh7i6nOCuigH8vJQVp/j5qxMTXi77+b+1TpQXE14u+/m/tU6XPUa13FTwatvBUNemLO8JJ53tsVWulle056IVDpCQaF3mK8uiy8vQf8AXi/UtBougV8gFrD85qA0UZN7lZlv3Bm0WAsba4c2XhxYMtr6hpAPAJptC5atDHp32w/Vz/NGqvCtYJDJGHFVkzBG8tCk78XFtMENphhE0UkbJRmnVe0OaDQxmhJ1+Sqjloszo3FkkbmPG1r2ljhztOtaQwK8XWD7LB1YXStt3RTtyZ4GSt4sjA8bnKvFe5riHC67jRNcAWlZnuW957JK2SyyOZJUABuvOa9Ubm/4gT5Fp6MkgEihoKjzGmxcmwYH2OzyZ2GwxMkGx4YKtPnbXg+5dhc1VO2YggWXRTwmIEEqC45YQ67qna2eJzec5TT+DiqLVoY58J2yGOwxOrkOzs5HkfkkMj5wHOJ52qr1Z0TS2IXVfVuDpMEREXauRWFis4X30HzuV2Kk8VnC++g+dyuxeZm1juJ916qT+vyM+lq8t6d4m+rf8pWesNvCn8zeratC3p3ib6t/ylZ7w1aTan0FdTerapaQ2mbfz9io3tLqeUNF/wBo+pij6L6zZ4p3JmzxTuV9lt2rz/6eXdPQr5Urs+NC8I2MjZamhrWtY0ZmM0a0UArTzBRbNnincmbPFO5aOzb+9YrZsU7e60jkVLNK94+lt+BH2JpXvH0tvwI+xRPNnincmbPFO5aZuDYPRb2qdjvVSzSvePpbfgR9i5N/4W2m8BGLXKH5vKLKRtZTKpXggV4IXJzZ4p3JmzxTuWzWwtNwAsFlQ4WId6r33LhFaLE4uslodETTKAoWupsymOq0+XyLu6V7x9Lb8CPsUTzZ4p3JmzxTuRzYnG7rI1lQ0WAd6qWaV7x9Lb8CPsX5pWvH0wfAi/SopmzxTuTNninctc3BsHos5NTsd6rv3ljAt1pY6OW3OyHCjmsa2IOHlBLADT1VUeX1mzxTuTNnincpG5tuDbBaOindpaehXtui/p7G8vstodE40ysk6nAbA5pqHe8Lv6V7x9Lb8CPsUTzZ4p3JmzxTuWrmxON3WK2ayoaLAO9VLNK94+lt+BH2Lj33hXaba5j7TaC8s73QCMMNQcpoaBr1DXt1Ll5s8U7kzZ4p3I1sLTcAIWVDhYh3qpVDjTvFrWtFsrQAVdDG4mnncRUn1r60r3j6W34EfYonmzxTuTNninctc3BsHos5NTsd6qTWzGZeErSx1tLQdRzbGRkj2mio9xUXqvrNnincmbPFO5SNzbO7YLR0U7u80nkV3bkw7tdiizNmnDI8pzqGJj+6O01cCfIvfpXvH0tvwI+xRPNnincmbPFO5aFkJNyB6LYNqQLAO9VLNK94+lt+BH2JpXvH0tvwI+xRPNnincmbPFO5YzcGweizap2O9V07/wAKLRbzG61yh5YHBlGNZQOIJ4IFdgXKX1mzxTuTNnincpWljRYWUZhmcblp6Fdq6MN7bZAGwW14YBQRvpKwDzBr60HNRSix47bU2gms0MnrblRE/iR+Cr3NnincmbPFO5ROjhfpAUrRUt0A9CrUGPU013Xr9Vp1fIuPfOOS1ztLII2WcHVlNJkkA9TzQDnyaqB5s8U7kzZ4p3LQU9ODcAdVsXVRFrHovx7y4kuJJJJJJqSTrJJ8pX4vrNnincmbPFO5dOW3auf9PLunoV8ovrNnincmbPFO5Mtu1P08u6ehVgYrOF99B87ldipTFaKP1/TQfO5XWvNzax3Er0koIyQd1n0tX8rXBnGPZWmU1za7aVFK0UXlxfseS57o3OO0ugBJ95KlqKNaNcWm7TZQ/R1FyXRx2po6i5Lo47VMESy3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jN34Ftge17HtbRzXEMiDMrJNfIVJkRFGSXG5X//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364" name="AutoShape 4" descr="data:image/jpeg;base64,/9j/4AAQSkZJRgABAQAAAQABAAD/2wCEAAkGBhQPEQ8QDgwWEhAVEhEREBAQEBoQFhAQFRAWFBQQFBIYJygeGRkjGRUSHzEgLycrLCwsFR8xNTAqNSYrLCkBCQoKDgwOGg8PGjMlHyQsKi8qMCo2NTUqLCwtNSkpLCwqNTIwLDI1LCosLCwsLCwsKS0sLCwsKSwsKTApKSwsKf/AABEIAJ4BPwMBIgACEQEDEQH/xAAcAAEAAwEBAQEBAAAAAAAAAAAABgcIBQQCAQP/xABNEAABAwECCAcMBwYFBQEAAAABAAIDEQQFBgcSExchMZEyUmNxlLPRIjM0NUFRVGFygZOyU3N0g6Gx0hQjVWKEwkKCo7TwFUNkkuEl/8QAGgEBAAIDAQAAAAAAAAAAAAAAAAMFAQIEBv/EADURAAEDAgEJBgUFAQEAAAAAAAEAAgMEESESEzEzUVJxgZEFMkFhobE0crLR8BQiI0LBkqL/2gAMAwEAAhEDEQA/ALxRERERERERERERERERERERERERERERERERERERc223/FFUZeW7is7redgUOvzGW1hIEgbr4MdJHe9x1DmRbsjdIbNF1YaKF3JjBZMAC4SefJ7l49ZYdv4KVWO845u9yAninU4f5Siw9jmGzhY+a9SIiLVERERERERERERERERERERERERERERERERERERERERERERERERERERERERERee13hHCKySBvmG0nmaNaIvQviSUNBLnBoG0k0G9RO+sPmQg5JDPMZNbj7MYVd33jHdITm6uPkfJrp7LBqH/ADUtmMc82aLqURHJy3YN2nActvAXKtW8sL4ogSzuqbXuOQwe87VAb/xmg1a15f8Ays7hna7/AJrVdW6+JZzWSQnzVOzmGwe5eJWMXZ7ji824LjkroI8IxlnacG9NJ/8APBdm8sKpp6gvyWcVvcjd5feSuO5xO0r8RWUcEcfdCrJ62acWe7DYMB0HvpX3FO5pBa6lNlFIrrw3lioJDnAOMe6HM/b+ajSLWWmjk0jFbwV80Iyb3bsdiOWzkQrkuHGY11A6Sv8AJMaHmEnbuU2sOEcUtAXZDvM/UDzO2LMzXU2FdW7cJZoKBslW8V2tu7ye6irJaB7cWY+6so6ynlwP7D54t66R0PFaYBRU7cGMzJo1zjH6uGw/5drfdvVgXZhnHKAX0AP+Nhy2/hrH4rgc0tNiF0uic0ZWkbRiOowUiRfzhna8ZTHBw87TVf0WFGiIiIiIiIiIiIiIiIiIiIiIiIiIiIiIvmR1AT5gT+CIvpFCLTjDERyZDG11AaHK2Hy/gV/LScz6SLc9LqdtPM4XDCRwKniKB6TmfSRbnppOZ9JFuesXWf0s+4ehU8RQPScz6SLc9NJzPpItz0un6WfcPQqeLm22/wCKKoy8t3FZ3W87Aq0v/GaDVrXl/wDK392z3+Vyg95YVTT1Bfkt4re5HvHl95K6IqeSXuj7KOQMh1zsny0u6feytC/sZTWVAkDf5Yjlu5i/YPwKr69cO5ZCc33AO11cpx53n/4ow5xO0r8VlF2e0YvN/ZV8naYbhA23m7E8hoHrxX9JrS55Jc4knbU1rz+dfzRFYNaGizRZVUsr5XZUjiT5oiItlGiIiIiIiIiIiIi9VjvSSE5UchafUaV5/OvKijfG14s4XU8NRLAbxut/vHbzU3uXGK+MjOVB48ZyT727D+CsO5MYLJgASJPPk9y8c7Dt/BUKvuKctILXEKul7PGmM9VaR9pRvwmbY7W/63R0I4LUNjvOObvcgJ4p1OH+Ur1LOt14byxUEhzgHGPdDmft/NT258aDS3upv8swJI5nt2+9V0kL4+8F3sjzovCcrhp5jT6W81ZqKB6TmfSRbnppOZ9JFueobrf9LPuHoVPEUD0nM+ki3PTScz6SLc9Lp+ln3D0KniKB6TmfSRbnrp3Hhj+1SMazIcwuLS5uVqOTWmv3LK1fBKwXc0geYKlKIiKFEREREXmvJxEMxBoRG8gjUQck6wVVN74wH2aV0TnSOpTXniK1aDsofOsgEmwW7GF97Ww03IA2eNtqt9fzn4LvZP5Kl9KbuU+O7sX4caTuU+O7sUmZk3T0Kzmxvt/6b91xcPO/M+rZ+blGKrr4R3y21Pa9rcmjQ2la7CTWtB51yFdUbS2IBw2qq7Tf/MMl17NboNxo8kqlURddgqzKO1KpVESwTKO1ERFlYRERERERERERERERERERERERERERERERERERESqVRFiwWco7UqlURLBMo7UqrRxUf9v649UFVylGDmFosceSGEuysoOa/II7kCmz1fiq+vYXNGSL4+CuOzHAiRrnAXAtcgeI2kLQyKk9KbuU+O7sTSm7lPju7FVZmTdPQqwzY32/9N+6uxFWeCWFr7ZI3u3taJIgQZS7KDna9WrzKzFERbArD2FhsfvpxGheW9O8TfVv+UrPWG3hT+ZvVtWhb07xN9W/5Ss9YbeFP5m9W1dVHrm8/YrST4ab5R9TFwERF6FeaRW/dWJuyzQQSutM4c+KOQgGOgLmBxAq3ZrVPlaewc8Esn2eDqmqvrpHRgZJsu6jja8nKCrvCHFDZrNZbTaGWmYuihkkaHFlCWtJANG1pqVTLSeG/i63/ZpurKzYVmikdI0lxusVkbWOGSEREXeuJEXsuy5prU4ss1nfK4ayGNrkg7C47AOddfR1eH8Ok3s7VoZGNNiQtxG52ICjiKR6Orw/h0m9nav3RveP8Of/AO7P1LXPR7w6rOafulRtF2bzwNtllYZLRYpGRja+gcG+0Wk0964y3a4OxBWhaW4EIi7dgwJttojZNBYnvjcCWvBbRwBIO012gr0aObw2/wDTn/8Asz9S0MrBgXDqts08+BUcRfrGFxAAqSQAPOTsUi0dXh/DpN7O1bOe1veNlhrHO0BRxF1b2wVtVja19qsromOdkNc4tNXUJpqJ8gO5fzufB20WzL/ZbO6XIycvJIGTlVya1I25J3JlttlXwTIde1sVzkUj0dXh/DpN7P1Lj3pdEtkfmrTCY5MkOyXUJyTWh1V8xRsjHGwIWTG5uJC8iLr3Xgja7XHnbNZHSR1LcppaBlDaNZC9mjq8P4dJvZ+pYMrBgXBBG84gKOIpHo6vD+HSb2fqTR1eH8Ok3s/UsZ6PeHVZzT90rlXFYBaLTZoHkhss0Ubi3aA94aSK6q61behCyelWjfH+lV9c2D9osd4XaLVZ3RF9phLA4g5QEzK0oT5xvWhgq+snc0jIOC7qSFrgcsYrPOMLBWO7LRHDDI97XQiQmQgnKMj20GSBqo0KLqxMdTC632cNBJNmYAAKkkzy0AHlK5104pbdaAHOjZA06xn30dT2GgkcxouuKYCJrnlc0kRMhawKGIrElxI2oCrbVA4+Yl7fxySotfeBVrsVXWiyODB/3WfvGc5e2uT76Ldk8bzYOUboZG4kLiIgFdi6Vpwcnja5z4qZIq9okY58YBoS+MEuaASK1Gry0UpcBpUYBOhc1ERbLCsLFZwvvoPncrsVJ4rOF99B87ldi8zNrHcT7r1Un9fkZ9LV5b07xN9W/wCUrPWG3hT+ZvVtWhb07xN9W/5Ss9YbeFP5m9W1S0eubz9iopPhpvlH1MXAREXoV5pfhWnsHPBLJ9ng6pqzCVp7BzwSyfZ4OqaqvtHQ1WNBpcvLhv4ut/2abqys2FaTw38XW/7NN1ZWbCs9nd13FYr+8EREVmq9X/iqsLI7ts7mNAdJlySO8rnZxzQTzNa0e5S9RjFp4rsXsP656kkzqNcRtAJG5eZmxkdxK9DFhG3gF9os/DGtePpg+BF+lWFiowqtFvFrNrmzmbMORRjWUyhJlcECvBCnlo3xtyiQoY6pkjskXU9kjDgWuAIIIIIqCDtBHlCzXhhdTbJbrVAwUYyQ5A25LHAPa33BwHuWllnnGcP/ANS2+1F/t41L2eTlkeSirgMgHzVvYs/Fdi9h/XPUll4LuY/ko1iz8V2L2H9c9SWY9y7mP5Ljl1juJXXHqxwCy1Ye+Re3H8wWqFlewd8i9uP5gtULv7R0t5/4uKg0O5KuMd/gdm+0jqZFy8RR7q3+zZ/zlXVx4eB2b7SOpkXJxFcO3+xZ/mlRvwZ/PFHfFD88FbiorHL4x/p4fmer1VFY5fGP9PD8z1DQa3kpa3Vc1O8Tfi77+b+1TpQXE14u+/m/tU6UFRrXcVNBq28ERUPeWNC8GTTsbawGtlka0ZiI0a2QgCuT5gvNpVvH0wfAi/SugUEhF7j85KA1sYNrFSnHPbHQ2m7ZYnUkYJXsdQGjmyRkGh1HWFFtKt4+mD4EX6Vx7+wntFvMbrXNnCwODKMaygcQTwQK7AuSdh5irKKnaIw14BIVfJOS8lhIBV/YC3XJOyK8rwIltb4wIXGNrczZyS5tA0AZTsoku20cB56zFee7mgRQhnBEbA2nFyRT8FyMPLXPDYLTJZK54NFC0VcxmWBI9o84blH1bfIqMkyPt+BXIAYy676/CKrLf/U5crL/AGiTL25eddlV8+VWqkty40rdZaB0/wC0M4loGWfdJwt5PMu13Z7wP2m65G1zScQpPjLuyz3farutcNmDCZy+Zsfch4idG6obwQ7Wdfn2rhPv2KOJg/aWvbExoYGFxfaSLNLCGyRu70Kykk6qguByjkr+WH2HTL0jsmTA6KSMymRriHN7oMoWvGs8E7QFDF2QwkxjL0rklmAecjQvxfqIu1cisLFZwvvoPncrsVJ4rOF99B87ldi8zNrHcT7r1Un9fkZ9LV5b07xN9W/5Ss9YbeFP5m9W1aFvTvE31b/lKz1ht4U/mb1bVLR65vP2Kik+Gm+UfUxcBERehXml+FafwdFLJZB/48HVNWYCtQXB4LZfqIeqaqvtHQ3mrGg0uXjw38XW/wCzTdWVmwrSeG/i63/ZpurKzYVns7uu4rFf3giIis1XrQ+LTxXYvYf1z1I7RwH+y78lHMWniuxew/rnqR2jgP8AZd+S8zLrHcSvQx6scAsqDycwVtYitlv57P8AlKqlHk5graxFbLfz2f8AKVXVZqTy91UUmuHNWqs9Y0PGts54v9vGtCrPWNDxrbOeL/bxrg7P1h4fZdtdqxx+6t3Fn4rsXsP656kk/Bd7J/JRvFn4rsXsP656kk/Bd7J/JckusdxK6o9WOAWW7B3yH24/mC1Qsr2DvkPtx/MFqhd/aOlvP/FxUGh3JV1jv8Cs/wBpHUyrkYiuHb/Ys/zSrr47/ArP9qb1Mq5GIrh2/wBiz/NKsN+DP54o74ofngrcVFY5fGP9PD8z1eqorHL4x/p4fmeoqDW8lLW6rmp3ia8Xffzf2qdKC4mvF33839qnSgqNa7ipoNW3gobPimsEjnvdFJlOc57v37h3TiSdXOV8aILv+hk+O5e+fGTd7HOY+3AOa5zXDNyGjmmhGpvnBX89KN3enj4Mv6VuDUeGV6rQiDy9FWeNHBKC7n2UWVrmiRspflPL9bSwCldnCKg6n2NjCaz259kNknzgY2YP7hzMkuLKcIDzHcoCrmmys0MvT5qqqMnOHJ0K+cV2FjbZZWQOdS0QMbG9pOt8be5ZKPOKUB9Y9YU1WWLDbpIJGywSGORpq17DQj/56thVp4NY6QQ2O8YqHUM/CKg+t8W0c4rzBV1TRuBLmYhd1PVtIDX6VI8JMV1ktlXsZ+zzGpzkIAa4+d8ew84ofWqowqxfWm7qvkYJIK6p4qlo82W3az36vWVft2XtFamCSzTtlYf8THVofMRtB9R1r0yRhwLXAFpBBBFQQdRBHlChiqpIjY4jYVNJTRyC40+Symim2M/Att3zMls7aWabKyW/RSDWYx/KRrHvHkUJV3HIJGhwVPIwscWlERFItFYWKzhffQfO5XYqTxWcL76D53K7F5mbWO4n3XqpP6/Iz6Wry3p3ib6t/wApWesNvCn8zeratC3p3ib6t/ylZ6w28KfzN6tqlo9c3n7FRSfDTfKPqYuAiIvQrzS/CtQXB4LZfqIeqasvlaguDwWy/UQ9U1VfaOhvNWNBpcv5YU2J89itkMTcqR8ErGNqBlOcwgCp1DWqQ0WXj6D/AK8X6loNFww1L4QQ1dktO2U3cs+aLLy9B/14v1LlX7gpabBmza4M3l5QZ3bH1yaV4BNOEFphVVj14Ng9q0flEu2CsfJIGkBck1IxjC4EqXYtPFdi9h/XPUkmbVrgNpBA3KK4rLU192WYNcCWZyN48rXCVxofc5p5iFLVXTYSO4ld8WMbeAWfBisvL0H/AF4v1Kw8U+C1psAtf7XBm84Ycju2vrkiTK4BNOEN6sBFPLWPkbkkBQx0rI3ZQuiz1jQ8a2zni/28a0Ks4Ye3ky03ja5YnZTC8Na4aw7IjbGXA+YlpI9Sl7PH8hPkoq4/sHFXPiz8V2L2H9c9SWZtWuA2kEDconiptrZLss7Wuq6MyRvHFdnHOAPO1zT71L1xzYSO4ldcWMbeAVA2TFfeLXxk2LUHMJ/fRagHCv8AiV/Iv42i2MjMYkkDS9+bjDjTLeWlwYPOaNdq9S3mndNbK8Ni0ihbFe3ioljSwent1mhjskWce2cPcMtrKNzT21q4gbXBc3FPgpabA61m1wZsPbCGfvGPqWmSvAJpwgrFRYE7hHm/BZMLTJnPFFRWOXxj/Tw/M9XqqBxr3g2a8pc2aiNkcLiNYy21Lh7i6nOCuigH8vJQVp/j5qxMTXi77+b+1TpQXE14u+/m/tU6XPUa13FTwatvBUNemLO8JJ53tsVWulle056IVDpCQaF3mK8uiy8vQf8AXi/UtBougV8gFrD85qA0UZN7lZlv3Bm0WAsba4c2XhxYMtr6hpAPAJptC5atDHp32w/Vz/NGqvCtYJDJGHFVkzBG8tCk78XFtMENphhE0UkbJRmnVe0OaDQxmhJ1+Sqjloszo3FkkbmPG1r2ljhztOtaQwK8XWD7LB1YXStt3RTtyZ4GSt4sjA8bnKvFe5riHC67jRNcAWlZnuW957JK2SyyOZJUABuvOa9Ubm/4gT5Fp6MkgEihoKjzGmxcmwYH2OzyZ2GwxMkGx4YKtPnbXg+5dhc1VO2YggWXRTwmIEEqC45YQ67qna2eJzec5TT+DiqLVoY58J2yGOwxOrkOzs5HkfkkMj5wHOJ52qr1Z0TS2IXVfVuDpMEREXauRWFis4X30HzuV2Kk8VnC++g+dyuxeZm1juJ916qT+vyM+lq8t6d4m+rf8pWesNvCn8zeratC3p3ib6t/ylZ7w1aTan0FdTerapaQ2mbfz9io3tLqeUNF/wBo+pij6L6zZ4p3JmzxTuV9lt2rz/6eXdPQr5Urs+NC8I2MjZamhrWtY0ZmM0a0UArTzBRbNnincmbPFO5aOzb+9YrZsU7e60jkVLNK94+lt+BH2JpXvH0tvwI+xRPNnincmbPFO5aZuDYPRb2qdjvVSzSvePpbfgR9i5N/4W2m8BGLXKH5vKLKRtZTKpXggV4IXJzZ4p3JmzxTuWzWwtNwAsFlQ4WId6r33LhFaLE4uslodETTKAoWupsymOq0+XyLu6V7x9Lb8CPsUTzZ4p3JmzxTuRzYnG7rI1lQ0WAd6qWaV7x9Lb8CPsX5pWvH0wfAi/SopmzxTuTNninctc3BsHos5NTsd6rv3ljAt1pY6OW3OyHCjmsa2IOHlBLADT1VUeX1mzxTuTNnincpG5tuDbBaOindpaehXtui/p7G8vstodE40ysk6nAbA5pqHe8Lv6V7x9Lb8CPsUTzZ4p3JmzxTuWrmxON3WK2ayoaLAO9VLNK94+lt+BH2Lj33hXaba5j7TaC8s73QCMMNQcpoaBr1DXt1Ll5s8U7kzZ4p3I1sLTcAIWVDhYh3qpVDjTvFrWtFsrQAVdDG4mnncRUn1r60r3j6W34EfYonmzxTuTNninctc3BsHos5NTsd6qTWzGZeErSx1tLQdRzbGRkj2mio9xUXqvrNnincmbPFO5SNzbO7YLR0U7u80nkV3bkw7tdiizNmnDI8pzqGJj+6O01cCfIvfpXvH0tvwI+xRPNnincmbPFO5aFkJNyB6LYNqQLAO9VLNK94+lt+BH2JpXvH0tvwI+xRPNnincmbPFO5YzcGweizap2O9V07/wAKLRbzG61yh5YHBlGNZQOIJ4IFdgXKX1mzxTuTNnincpWljRYWUZhmcblp6Fdq6MN7bZAGwW14YBQRvpKwDzBr60HNRSix47bU2gms0MnrblRE/iR+Cr3NnincmbPFO5ROjhfpAUrRUt0A9CrUGPU013Xr9Vp1fIuPfOOS1ztLII2WcHVlNJkkA9TzQDnyaqB5s8U7kzZ4p3LQU9ODcAdVsXVRFrHovx7y4kuJJJJJJqSTrJJ8pX4vrNnincmbPFO5dOW3auf9PLunoV8ovrNnincmbPFO5Mtu1P08u6ehVgYrOF99B87ldipTFaKP1/TQfO5XWvNzax3Er0koIyQd1n0tX8rXBnGPZWmU1za7aVFK0UXlxfseS57o3OO0ugBJ95KlqKNaNcWm7TZQ/R1FyXRx2po6i5Lo47VMESy3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jN34Ftge17HtbRzXEMiDMrJNfIVJkRFGSXG5X//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366" name="AutoShape 6" descr="data:image/jpeg;base64,/9j/4AAQSkZJRgABAQAAAQABAAD/2wCEAAkGBhQPEQ8QDgwWEhAVEhEREBAQEBoQFhAQFRAWFBQQFBIYJygeGRkjGRUSHzEgLycrLCwsFR8xNTAqNSYrLCkBCQoKDgwOGg8PGjMlHyQsKi8qMCo2NTUqLCwtNSkpLCwqNTIwLDI1LCosLCwsLCwsKS0sLCwsKSwsKTApKSwsKf/AABEIAJ4BPwMBIgACEQEDEQH/xAAcAAEAAwEBAQEBAAAAAAAAAAAABgcIBQQCAQP/xABNEAABAwECCAcMBwYFBQEAAAABAAIDEQQFBgcSExchMZEyUmNxlLPRIjM0NUFRVGFygZOyU3N0g6Gx0hQjVWKEwkKCo7TwFUNkkuEl/8QAGgEBAAIDAQAAAAAAAAAAAAAAAAMFAQIEBv/EADURAAEDAgEJBgUFAQEAAAAAAAEAAgMEESESEzEzUVJxgZEFMkFhobE0crLR8BQiI0LBkqL/2gAMAwEAAhEDEQA/ALxRERERERERERERERERERERERERERERERERERERc223/FFUZeW7is7redgUOvzGW1hIEgbr4MdJHe9x1DmRbsjdIbNF1YaKF3JjBZMAC4SefJ7l49ZYdv4KVWO845u9yAninU4f5Siw9jmGzhY+a9SIiLVERERERERERERERERERERERERERERERERERERERERERERERERERERERERERee13hHCKySBvmG0nmaNaIvQviSUNBLnBoG0k0G9RO+sPmQg5JDPMZNbj7MYVd33jHdITm6uPkfJrp7LBqH/ADUtmMc82aLqURHJy3YN2nActvAXKtW8sL4ogSzuqbXuOQwe87VAb/xmg1a15f8Ays7hna7/AJrVdW6+JZzWSQnzVOzmGwe5eJWMXZ7ji824LjkroI8IxlnacG9NJ/8APBdm8sKpp6gvyWcVvcjd5feSuO5xO0r8RWUcEcfdCrJ62acWe7DYMB0HvpX3FO5pBa6lNlFIrrw3lioJDnAOMe6HM/b+ajSLWWmjk0jFbwV80Iyb3bsdiOWzkQrkuHGY11A6Sv8AJMaHmEnbuU2sOEcUtAXZDvM/UDzO2LMzXU2FdW7cJZoKBslW8V2tu7ye6irJaB7cWY+6so6ynlwP7D54t66R0PFaYBRU7cGMzJo1zjH6uGw/5drfdvVgXZhnHKAX0AP+Nhy2/hrH4rgc0tNiF0uic0ZWkbRiOowUiRfzhna8ZTHBw87TVf0WFGiIiIiIiIiIiIiIiIiIiIiIiIiIiIiIvmR1AT5gT+CIvpFCLTjDERyZDG11AaHK2Hy/gV/LScz6SLc9LqdtPM4XDCRwKniKB6TmfSRbnppOZ9JFuesXWf0s+4ehU8RQPScz6SLc9NJzPpItz0un6WfcPQqeLm22/wCKKoy8t3FZ3W87Aq0v/GaDVrXl/wDK392z3+Vyg95YVTT1Bfkt4re5HvHl95K6IqeSXuj7KOQMh1zsny0u6feytC/sZTWVAkDf5Yjlu5i/YPwKr69cO5ZCc33AO11cpx53n/4ow5xO0r8VlF2e0YvN/ZV8naYbhA23m7E8hoHrxX9JrS55Jc4knbU1rz+dfzRFYNaGizRZVUsr5XZUjiT5oiItlGiIiIiIiIiIiIi9VjvSSE5UchafUaV5/OvKijfG14s4XU8NRLAbxut/vHbzU3uXGK+MjOVB48ZyT727D+CsO5MYLJgASJPPk9y8c7Dt/BUKvuKctILXEKul7PGmM9VaR9pRvwmbY7W/63R0I4LUNjvOObvcgJ4p1OH+Ur1LOt14byxUEhzgHGPdDmft/NT258aDS3upv8swJI5nt2+9V0kL4+8F3sjzovCcrhp5jT6W81ZqKB6TmfSRbnppOZ9JFueobrf9LPuHoVPEUD0nM+ki3PTScz6SLc9Lp+ln3D0KniKB6TmfSRbnrp3Hhj+1SMazIcwuLS5uVqOTWmv3LK1fBKwXc0geYKlKIiKFEREREXmvJxEMxBoRG8gjUQck6wVVN74wH2aV0TnSOpTXniK1aDsofOsgEmwW7GF97Ww03IA2eNtqt9fzn4LvZP5Kl9KbuU+O7sX4caTuU+O7sUmZk3T0Kzmxvt/6b91xcPO/M+rZ+blGKrr4R3y21Pa9rcmjQ2la7CTWtB51yFdUbS2IBw2qq7Tf/MMl17NboNxo8kqlURddgqzKO1KpVESwTKO1ERFlYRERERERERERERERERERERERERERERERERERESqVRFiwWco7UqlURLBMo7UqrRxUf9v649UFVylGDmFosceSGEuysoOa/II7kCmz1fiq+vYXNGSL4+CuOzHAiRrnAXAtcgeI2kLQyKk9KbuU+O7sTSm7lPju7FVZmTdPQqwzY32/9N+6uxFWeCWFr7ZI3u3taJIgQZS7KDna9WrzKzFERbArD2FhsfvpxGheW9O8TfVv+UrPWG3hT+ZvVtWhb07xN9W/5Ss9YbeFP5m9W1dVHrm8/YrST4ab5R9TFwERF6FeaRW/dWJuyzQQSutM4c+KOQgGOgLmBxAq3ZrVPlaewc8Esn2eDqmqvrpHRgZJsu6jja8nKCrvCHFDZrNZbTaGWmYuihkkaHFlCWtJANG1pqVTLSeG/i63/ZpurKzYVmikdI0lxusVkbWOGSEREXeuJEXsuy5prU4ss1nfK4ayGNrkg7C47AOddfR1eH8Ok3s7VoZGNNiQtxG52ICjiKR6Orw/h0m9nav3RveP8Of/AO7P1LXPR7w6rOafulRtF2bzwNtllYZLRYpGRja+gcG+0Wk0964y3a4OxBWhaW4EIi7dgwJttojZNBYnvjcCWvBbRwBIO012gr0aObw2/wDTn/8Asz9S0MrBgXDqts08+BUcRfrGFxAAqSQAPOTsUi0dXh/DpN7O1bOe1veNlhrHO0BRxF1b2wVtVja19qsromOdkNc4tNXUJpqJ8gO5fzufB20WzL/ZbO6XIycvJIGTlVya1I25J3JlttlXwTIde1sVzkUj0dXh/DpN7P1Lj3pdEtkfmrTCY5MkOyXUJyTWh1V8xRsjHGwIWTG5uJC8iLr3Xgja7XHnbNZHSR1LcppaBlDaNZC9mjq8P4dJvZ+pYMrBgXBBG84gKOIpHo6vD+HSb2fqTR1eH8Ok3s/UsZ6PeHVZzT90rlXFYBaLTZoHkhss0Ubi3aA94aSK6q61behCyelWjfH+lV9c2D9osd4XaLVZ3RF9phLA4g5QEzK0oT5xvWhgq+snc0jIOC7qSFrgcsYrPOMLBWO7LRHDDI97XQiQmQgnKMj20GSBqo0KLqxMdTC632cNBJNmYAAKkkzy0AHlK5104pbdaAHOjZA06xn30dT2GgkcxouuKYCJrnlc0kRMhawKGIrElxI2oCrbVA4+Yl7fxySotfeBVrsVXWiyODB/3WfvGc5e2uT76Ldk8bzYOUboZG4kLiIgFdi6Vpwcnja5z4qZIq9okY58YBoS+MEuaASK1Gry0UpcBpUYBOhc1ERbLCsLFZwvvoPncrsVJ4rOF99B87ldi8zNrHcT7r1Un9fkZ9LV5b07xN9W/wCUrPWG3hT+ZvVtWhb07xN9W/5Ss9YbeFP5m9W1S0eubz9iopPhpvlH1MXAREXoV5pfhWnsHPBLJ9ng6pqzCVp7BzwSyfZ4OqaqvtHQ1WNBpcvLhv4ut/2abqys2FaTw38XW/7NN1ZWbCs9nd13FYr+8EREVmq9X/iqsLI7ts7mNAdJlySO8rnZxzQTzNa0e5S9RjFp4rsXsP656kkzqNcRtAJG5eZmxkdxK9DFhG3gF9os/DGtePpg+BF+lWFiowqtFvFrNrmzmbMORRjWUyhJlcECvBCnlo3xtyiQoY6pkjskXU9kjDgWuAIIIIIqCDtBHlCzXhhdTbJbrVAwUYyQ5A25LHAPa33BwHuWllnnGcP/ANS2+1F/t41L2eTlkeSirgMgHzVvYs/Fdi9h/XPUll4LuY/ko1iz8V2L2H9c9SWY9y7mP5Ljl1juJXXHqxwCy1Ye+Re3H8wWqFlewd8i9uP5gtULv7R0t5/4uKg0O5KuMd/gdm+0jqZFy8RR7q3+zZ/zlXVx4eB2b7SOpkXJxFcO3+xZ/mlRvwZ/PFHfFD88FbiorHL4x/p4fmer1VFY5fGP9PD8z1DQa3kpa3Vc1O8Tfi77+b+1TpQXE14u+/m/tU6UFRrXcVNBq28ERUPeWNC8GTTsbawGtlka0ZiI0a2QgCuT5gvNpVvH0wfAi/SugUEhF7j85KA1sYNrFSnHPbHQ2m7ZYnUkYJXsdQGjmyRkGh1HWFFtKt4+mD4EX6Vx7+wntFvMbrXNnCwODKMaygcQTwQK7AuSdh5irKKnaIw14BIVfJOS8lhIBV/YC3XJOyK8rwIltb4wIXGNrczZyS5tA0AZTsoku20cB56zFee7mgRQhnBEbA2nFyRT8FyMPLXPDYLTJZK54NFC0VcxmWBI9o84blH1bfIqMkyPt+BXIAYy676/CKrLf/U5crL/AGiTL25eddlV8+VWqkty40rdZaB0/wC0M4loGWfdJwt5PMu13Z7wP2m65G1zScQpPjLuyz3farutcNmDCZy+Zsfch4idG6obwQ7Wdfn2rhPv2KOJg/aWvbExoYGFxfaSLNLCGyRu70Kykk6qguByjkr+WH2HTL0jsmTA6KSMymRriHN7oMoWvGs8E7QFDF2QwkxjL0rklmAecjQvxfqIu1cisLFZwvvoPncrsVJ4rOF99B87ldi8zNrHcT7r1Un9fkZ9LV5b07xN9W/5Ss9YbeFP5m9W1aFvTvE31b/lKz1ht4U/mb1bVLR65vP2Kik+Gm+UfUxcBERehXml+FafwdFLJZB/48HVNWYCtQXB4LZfqIeqaqvtHQ3mrGg0uXjw38XW/wCzTdWVmwrSeG/i63/ZpurKzYVns7uu4rFf3giIis1XrQ+LTxXYvYf1z1I7RwH+y78lHMWniuxew/rnqR2jgP8AZd+S8zLrHcSvQx6scAsqDycwVtYitlv57P8AlKqlHk5graxFbLfz2f8AKVXVZqTy91UUmuHNWqs9Y0PGts54v9vGtCrPWNDxrbOeL/bxrg7P1h4fZdtdqxx+6t3Fn4rsXsP656kk/Bd7J/JRvFn4rsXsP656kk/Bd7J/JckusdxK6o9WOAWW7B3yH24/mC1Qsr2DvkPtx/MFqhd/aOlvP/FxUGh3JV1jv8Cs/wBpHUyrkYiuHb/Ys/zSrr47/ArP9qb1Mq5GIrh2/wBiz/NKsN+DP54o74ofngrcVFY5fGP9PD8z1eqorHL4x/p4fmeoqDW8lLW6rmp3ia8Xffzf2qdKC4mvF33839qnSgqNa7ipoNW3gobPimsEjnvdFJlOc57v37h3TiSdXOV8aILv+hk+O5e+fGTd7HOY+3AOa5zXDNyGjmmhGpvnBX89KN3enj4Mv6VuDUeGV6rQiDy9FWeNHBKC7n2UWVrmiRspflPL9bSwCldnCKg6n2NjCaz259kNknzgY2YP7hzMkuLKcIDzHcoCrmmys0MvT5qqqMnOHJ0K+cV2FjbZZWQOdS0QMbG9pOt8be5ZKPOKUB9Y9YU1WWLDbpIJGywSGORpq17DQj/56thVp4NY6QQ2O8YqHUM/CKg+t8W0c4rzBV1TRuBLmYhd1PVtIDX6VI8JMV1ktlXsZ+zzGpzkIAa4+d8ew84ofWqowqxfWm7qvkYJIK6p4qlo82W3az36vWVft2XtFamCSzTtlYf8THVofMRtB9R1r0yRhwLXAFpBBBFQQdRBHlChiqpIjY4jYVNJTRyC40+Symim2M/Att3zMls7aWabKyW/RSDWYx/KRrHvHkUJV3HIJGhwVPIwscWlERFItFYWKzhffQfO5XYqTxWcL76D53K7F5mbWO4n3XqpP6/Iz6Wry3p3ib6t/wApWesNvCn8zeratC3p3ib6t/ylZ6w28KfzN6tqlo9c3n7FRSfDTfKPqYuAiIvQrzS/CtQXB4LZfqIeqasvlaguDwWy/UQ9U1VfaOhvNWNBpcv5YU2J89itkMTcqR8ErGNqBlOcwgCp1DWqQ0WXj6D/AK8X6loNFww1L4QQ1dktO2U3cs+aLLy9B/14v1LlX7gpabBmza4M3l5QZ3bH1yaV4BNOEFphVVj14Ng9q0flEu2CsfJIGkBck1IxjC4EqXYtPFdi9h/XPUkmbVrgNpBA3KK4rLU192WYNcCWZyN48rXCVxofc5p5iFLVXTYSO4ld8WMbeAWfBisvL0H/AF4v1Kw8U+C1psAtf7XBm84Ycju2vrkiTK4BNOEN6sBFPLWPkbkkBQx0rI3ZQuiz1jQ8a2zni/28a0Ks4Ye3ky03ja5YnZTC8Na4aw7IjbGXA+YlpI9Sl7PH8hPkoq4/sHFXPiz8V2L2H9c9SWZtWuA2kEDconiptrZLss7Wuq6MyRvHFdnHOAPO1zT71L1xzYSO4ldcWMbeAVA2TFfeLXxk2LUHMJ/fRagHCv8AiV/Iv42i2MjMYkkDS9+bjDjTLeWlwYPOaNdq9S3mndNbK8Ni0ihbFe3ioljSwent1mhjskWce2cPcMtrKNzT21q4gbXBc3FPgpabA61m1wZsPbCGfvGPqWmSvAJpwgrFRYE7hHm/BZMLTJnPFFRWOXxj/Tw/M9XqqBxr3g2a8pc2aiNkcLiNYy21Lh7i6nOCuigH8vJQVp/j5qxMTXi77+b+1TpQXE14u+/m/tU6XPUa13FTwatvBUNemLO8JJ53tsVWulle056IVDpCQaF3mK8uiy8vQf8AXi/UtBougV8gFrD85qA0UZN7lZlv3Bm0WAsba4c2XhxYMtr6hpAPAJptC5atDHp32w/Vz/NGqvCtYJDJGHFVkzBG8tCk78XFtMENphhE0UkbJRmnVe0OaDQxmhJ1+Sqjloszo3FkkbmPG1r2ljhztOtaQwK8XWD7LB1YXStt3RTtyZ4GSt4sjA8bnKvFe5riHC67jRNcAWlZnuW957JK2SyyOZJUABuvOa9Ubm/4gT5Fp6MkgEihoKjzGmxcmwYH2OzyZ2GwxMkGx4YKtPnbXg+5dhc1VO2YggWXRTwmIEEqC45YQ67qna2eJzec5TT+DiqLVoY58J2yGOwxOrkOzs5HkfkkMj5wHOJ52qr1Z0TS2IXVfVuDpMEREXauRWFis4X30HzuV2Kk8VnC++g+dyuxeZm1juJ916qT+vyM+lq8t6d4m+rf8pWesNvCn8zeratC3p3ib6t/ylZ7w1aTan0FdTerapaQ2mbfz9io3tLqeUNF/wBo+pij6L6zZ4p3JmzxTuV9lt2rz/6eXdPQr5Urs+NC8I2MjZamhrWtY0ZmM0a0UArTzBRbNnincmbPFO5aOzb+9YrZsU7e60jkVLNK94+lt+BH2JpXvH0tvwI+xRPNnincmbPFO5aZuDYPRb2qdjvVSzSvePpbfgR9i5N/4W2m8BGLXKH5vKLKRtZTKpXggV4IXJzZ4p3JmzxTuWzWwtNwAsFlQ4WId6r33LhFaLE4uslodETTKAoWupsymOq0+XyLu6V7x9Lb8CPsUTzZ4p3JmzxTuRzYnG7rI1lQ0WAd6qWaV7x9Lb8CPsX5pWvH0wfAi/SopmzxTuTNninctc3BsHos5NTsd6rv3ljAt1pY6OW3OyHCjmsa2IOHlBLADT1VUeX1mzxTuTNnincpG5tuDbBaOindpaehXtui/p7G8vstodE40ysk6nAbA5pqHe8Lv6V7x9Lb8CPsUTzZ4p3JmzxTuWrmxON3WK2ayoaLAO9VLNK94+lt+BH2Lj33hXaba5j7TaC8s73QCMMNQcpoaBr1DXt1Ll5s8U7kzZ4p3I1sLTcAIWVDhYh3qpVDjTvFrWtFsrQAVdDG4mnncRUn1r60r3j6W34EfYonmzxTuTNninctc3BsHos5NTsd6qTWzGZeErSx1tLQdRzbGRkj2mio9xUXqvrNnincmbPFO5SNzbO7YLR0U7u80nkV3bkw7tdiizNmnDI8pzqGJj+6O01cCfIvfpXvH0tvwI+xRPNnincmbPFO5aFkJNyB6LYNqQLAO9VLNK94+lt+BH2JpXvH0tvwI+xRPNnincmbPFO5YzcGweizap2O9V07/wAKLRbzG61yh5YHBlGNZQOIJ4IFdgXKX1mzxTuTNnincpWljRYWUZhmcblp6Fdq6MN7bZAGwW14YBQRvpKwDzBr60HNRSix47bU2gms0MnrblRE/iR+Cr3NnincmbPFO5ROjhfpAUrRUt0A9CrUGPU013Xr9Vp1fIuPfOOS1ztLII2WcHVlNJkkA9TzQDnyaqB5s8U7kzZ4p3LQU9ODcAdVsXVRFrHovx7y4kuJJJJJJqSTrJJ8pX4vrNnincmbPFO5dOW3auf9PLunoV8ovrNnincmbPFO5Mtu1P08u6ehVgYrOF99B87ldipTFaKP1/TQfO5XWvNzax3Er0koIyQd1n0tX8rXBnGPZWmU1za7aVFK0UXlxfseS57o3OO0ugBJ95KlqKNaNcWm7TZQ/R1FyXRx2po6i5Lo47VMESy3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h+jqLkujjtTR1FyXRx2qYIlkz0m8eqjN34Ftge17HtbRzXEMiDMrJNfIVJkRFGSXG5X//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3795823" y="3676925"/>
            <a:ext cx="4572000" cy="1077218"/>
          </a:xfrm>
          <a:prstGeom prst="rect">
            <a:avLst/>
          </a:prstGeom>
        </p:spPr>
        <p:txBody>
          <a:bodyPr>
            <a:spAutoFit/>
          </a:bodyPr>
          <a:lstStyle/>
          <a:p>
            <a:pPr algn="ctr"/>
            <a:r>
              <a:rPr lang="en-US" sz="2800" dirty="0" smtClean="0">
                <a:solidFill>
                  <a:prstClr val="black"/>
                </a:solidFill>
                <a:effectLst>
                  <a:outerShdw blurRad="38100" dist="38100" dir="2700000" algn="tl">
                    <a:srgbClr val="000000">
                      <a:alpha val="43137"/>
                    </a:srgbClr>
                  </a:outerShdw>
                </a:effectLst>
              </a:rPr>
              <a:t>Presentation &amp; Demo</a:t>
            </a:r>
          </a:p>
          <a:p>
            <a:pPr algn="ctr"/>
            <a:r>
              <a:rPr lang="en-US" dirty="0" smtClean="0">
                <a:solidFill>
                  <a:prstClr val="black"/>
                </a:solidFill>
                <a:effectLst>
                  <a:outerShdw blurRad="38100" dist="38100" dir="2700000" algn="tl">
                    <a:srgbClr val="000000">
                      <a:alpha val="43137"/>
                    </a:srgbClr>
                  </a:outerShdw>
                </a:effectLst>
              </a:rPr>
              <a:t>August 7, 2018</a:t>
            </a:r>
          </a:p>
          <a:p>
            <a:pPr algn="ctr"/>
            <a:r>
              <a:rPr lang="en-US" dirty="0" smtClean="0">
                <a:solidFill>
                  <a:prstClr val="black"/>
                </a:solidFill>
                <a:effectLst>
                  <a:outerShdw blurRad="38100" dist="38100" dir="2700000" algn="tl">
                    <a:srgbClr val="000000">
                      <a:alpha val="43137"/>
                    </a:srgbClr>
                  </a:outerShdw>
                </a:effectLst>
              </a:rPr>
              <a:t>Bill Shelden</a:t>
            </a:r>
          </a:p>
        </p:txBody>
      </p:sp>
    </p:spTree>
    <p:extLst>
      <p:ext uri="{BB962C8B-B14F-4D97-AF65-F5344CB8AC3E}">
        <p14:creationId xmlns:p14="http://schemas.microsoft.com/office/powerpoint/2010/main" val="1745811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US" dirty="0" smtClean="0"/>
              <a:t>Job Analysis</a:t>
            </a:r>
            <a:endParaRPr lang="en-US" dirty="0"/>
          </a:p>
        </p:txBody>
      </p:sp>
      <p:pic>
        <p:nvPicPr>
          <p:cNvPr id="23554" name="Picture 2"/>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960438" y="1489166"/>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5" name="Picture 3"/>
          <p:cNvPicPr>
            <a:picLocks noGrp="1" noChangeAspect="1" noChangeArrowheads="1"/>
          </p:cNvPicPr>
          <p:nvPr>
            <p:ph sz="quarter" idx="18"/>
          </p:nvPr>
        </p:nvPicPr>
        <p:blipFill>
          <a:blip r:embed="rId4">
            <a:extLst>
              <a:ext uri="{28A0092B-C50C-407E-A947-70E740481C1C}">
                <a14:useLocalDpi xmlns:a14="http://schemas.microsoft.com/office/drawing/2010/main" val="0"/>
              </a:ext>
            </a:extLst>
          </a:blip>
          <a:srcRect/>
          <a:stretch>
            <a:fillRect/>
          </a:stretch>
        </p:blipFill>
        <p:spPr bwMode="auto">
          <a:xfrm>
            <a:off x="4922838" y="1489166"/>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5-Point Star 10"/>
          <p:cNvSpPr/>
          <p:nvPr/>
        </p:nvSpPr>
        <p:spPr>
          <a:xfrm>
            <a:off x="9653451" y="1489166"/>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p:cNvPicPr>
            <a:picLocks noGrp="1" noChangeAspect="1"/>
          </p:cNvPicPr>
          <p:nvPr>
            <p:ph sz="quarter" idx="19"/>
          </p:nvPr>
        </p:nvPicPr>
        <p:blipFill>
          <a:blip r:embed="rId5">
            <a:extLst>
              <a:ext uri="{28A0092B-C50C-407E-A947-70E740481C1C}">
                <a14:useLocalDpi xmlns:a14="http://schemas.microsoft.com/office/drawing/2010/main" val="0"/>
              </a:ext>
            </a:extLst>
          </a:blip>
          <a:stretch>
            <a:fillRect/>
          </a:stretch>
        </p:blipFill>
        <p:spPr>
          <a:xfrm>
            <a:off x="2018371" y="3291840"/>
            <a:ext cx="5709424" cy="3123248"/>
          </a:xfrm>
        </p:spPr>
      </p:pic>
    </p:spTree>
    <p:extLst>
      <p:ext uri="{BB962C8B-B14F-4D97-AF65-F5344CB8AC3E}">
        <p14:creationId xmlns:p14="http://schemas.microsoft.com/office/powerpoint/2010/main" val="131969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US" sz="3200" i="1" dirty="0" smtClean="0"/>
              <a:t>DASD IO Subsystem Analysis</a:t>
            </a:r>
            <a:endParaRPr lang="en-US" sz="3200" i="1" dirty="0"/>
          </a:p>
        </p:txBody>
      </p:sp>
      <p:sp>
        <p:nvSpPr>
          <p:cNvPr id="11" name="Text Placeholder 10"/>
          <p:cNvSpPr>
            <a:spLocks noGrp="1"/>
          </p:cNvSpPr>
          <p:nvPr>
            <p:ph type="body" sz="quarter" idx="14"/>
          </p:nvPr>
        </p:nvSpPr>
        <p:spPr/>
        <p:txBody>
          <a:bodyPr/>
          <a:lstStyle/>
          <a:p>
            <a:endParaRPr lang="en-US"/>
          </a:p>
        </p:txBody>
      </p:sp>
      <p:pic>
        <p:nvPicPr>
          <p:cNvPr id="24578" name="Picture 2"/>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960438" y="1667348"/>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579" name="Picture 3"/>
          <p:cNvPicPr>
            <a:picLocks noGrp="1" noChangeAspect="1" noChangeArrowheads="1"/>
          </p:cNvPicPr>
          <p:nvPr>
            <p:ph sz="quarter" idx="18"/>
          </p:nvPr>
        </p:nvPicPr>
        <p:blipFill>
          <a:blip r:embed="rId4">
            <a:extLst>
              <a:ext uri="{28A0092B-C50C-407E-A947-70E740481C1C}">
                <a14:useLocalDpi xmlns:a14="http://schemas.microsoft.com/office/drawing/2010/main" val="0"/>
              </a:ext>
            </a:extLst>
          </a:blip>
          <a:srcRect/>
          <a:stretch>
            <a:fillRect/>
          </a:stretch>
        </p:blipFill>
        <p:spPr bwMode="auto">
          <a:xfrm>
            <a:off x="4922838" y="1668935"/>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580" name="Picture 4"/>
          <p:cNvPicPr>
            <a:picLocks noGrp="1" noChangeAspect="1" noChangeArrowheads="1"/>
          </p:cNvPicPr>
          <p:nvPr>
            <p:ph sz="quarter" idx="20"/>
          </p:nvPr>
        </p:nvPicPr>
        <p:blipFill>
          <a:blip r:embed="rId5">
            <a:extLst>
              <a:ext uri="{28A0092B-C50C-407E-A947-70E740481C1C}">
                <a14:useLocalDpi xmlns:a14="http://schemas.microsoft.com/office/drawing/2010/main" val="0"/>
              </a:ext>
            </a:extLst>
          </a:blip>
          <a:srcRect/>
          <a:stretch>
            <a:fillRect/>
          </a:stretch>
        </p:blipFill>
        <p:spPr bwMode="auto">
          <a:xfrm>
            <a:off x="4919663" y="4181154"/>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581" name="Picture 5"/>
          <p:cNvPicPr>
            <a:picLocks noGrp="1" noChangeAspect="1" noChangeArrowheads="1"/>
          </p:cNvPicPr>
          <p:nvPr>
            <p:ph sz="quarter" idx="19"/>
          </p:nvPr>
        </p:nvPicPr>
        <p:blipFill>
          <a:blip r:embed="rId6">
            <a:extLst>
              <a:ext uri="{28A0092B-C50C-407E-A947-70E740481C1C}">
                <a14:useLocalDpi xmlns:a14="http://schemas.microsoft.com/office/drawing/2010/main" val="0"/>
              </a:ext>
            </a:extLst>
          </a:blip>
          <a:srcRect/>
          <a:stretch>
            <a:fillRect/>
          </a:stretch>
        </p:blipFill>
        <p:spPr bwMode="auto">
          <a:xfrm>
            <a:off x="960438" y="4180360"/>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ular Callout 7"/>
          <p:cNvSpPr/>
          <p:nvPr/>
        </p:nvSpPr>
        <p:spPr>
          <a:xfrm>
            <a:off x="127589" y="864780"/>
            <a:ext cx="1669311" cy="1020725"/>
          </a:xfrm>
          <a:prstGeom prst="wedgeRectCallout">
            <a:avLst>
              <a:gd name="adj1" fmla="val 86173"/>
              <a:gd name="adj2" fmla="val -93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Complete view of DASD subsystem performance with IO rates, cache</a:t>
            </a:r>
          </a:p>
          <a:p>
            <a:pPr algn="ctr"/>
            <a:r>
              <a:rPr lang="en-US" sz="1200" dirty="0" smtClean="0">
                <a:solidFill>
                  <a:schemeClr val="tx1"/>
                </a:solidFill>
              </a:rPr>
              <a:t>hit %s, response times and cache transfers</a:t>
            </a:r>
            <a:endParaRPr lang="en-US" sz="1200" dirty="0">
              <a:solidFill>
                <a:schemeClr val="tx1"/>
              </a:solidFill>
            </a:endParaRPr>
          </a:p>
        </p:txBody>
      </p:sp>
    </p:spTree>
    <p:extLst>
      <p:ext uri="{BB962C8B-B14F-4D97-AF65-F5344CB8AC3E}">
        <p14:creationId xmlns:p14="http://schemas.microsoft.com/office/powerpoint/2010/main" val="1409498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US" sz="3200" i="1" dirty="0" smtClean="0"/>
              <a:t>Processor Cache Analysis</a:t>
            </a:r>
            <a:endParaRPr lang="en-US" sz="3200" i="1" dirty="0"/>
          </a:p>
        </p:txBody>
      </p:sp>
      <p:sp>
        <p:nvSpPr>
          <p:cNvPr id="3" name="Text Placeholder 2"/>
          <p:cNvSpPr>
            <a:spLocks noGrp="1"/>
          </p:cNvSpPr>
          <p:nvPr>
            <p:ph type="body" sz="quarter" idx="14"/>
          </p:nvPr>
        </p:nvSpPr>
        <p:spPr/>
        <p:txBody>
          <a:bodyPr/>
          <a:lstStyle/>
          <a:p>
            <a:endParaRPr lang="en-US"/>
          </a:p>
        </p:txBody>
      </p:sp>
      <p:sp>
        <p:nvSpPr>
          <p:cNvPr id="14" name="Rectangular Callout 13"/>
          <p:cNvSpPr/>
          <p:nvPr/>
        </p:nvSpPr>
        <p:spPr>
          <a:xfrm>
            <a:off x="127590" y="691109"/>
            <a:ext cx="1669311" cy="857695"/>
          </a:xfrm>
          <a:prstGeom prst="wedgeRectCallout">
            <a:avLst>
              <a:gd name="adj1" fmla="val 78530"/>
              <a:gd name="adj2" fmla="val 7128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Processor Cache architecture for</a:t>
            </a:r>
          </a:p>
          <a:p>
            <a:pPr algn="ctr"/>
            <a:r>
              <a:rPr lang="en-US" sz="1400" dirty="0" smtClean="0">
                <a:solidFill>
                  <a:schemeClr val="tx1"/>
                </a:solidFill>
              </a:rPr>
              <a:t>Z13/z13s CPUs</a:t>
            </a:r>
            <a:endParaRPr lang="en-US" sz="1400" dirty="0">
              <a:solidFill>
                <a:schemeClr val="tx1"/>
              </a:solidFill>
            </a:endParaRPr>
          </a:p>
        </p:txBody>
      </p:sp>
      <p:pic>
        <p:nvPicPr>
          <p:cNvPr id="23554" name="Picture 2"/>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960438" y="1731420"/>
            <a:ext cx="3657600" cy="208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Grp="1" noChangeAspect="1" noChangeArrowheads="1"/>
          </p:cNvPicPr>
          <p:nvPr>
            <p:ph sz="quarter" idx="18"/>
          </p:nvPr>
        </p:nvPicPr>
        <p:blipFill>
          <a:blip r:embed="rId4">
            <a:extLst>
              <a:ext uri="{28A0092B-C50C-407E-A947-70E740481C1C}">
                <a14:useLocalDpi xmlns:a14="http://schemas.microsoft.com/office/drawing/2010/main" val="0"/>
              </a:ext>
            </a:extLst>
          </a:blip>
          <a:srcRect/>
          <a:stretch>
            <a:fillRect/>
          </a:stretch>
        </p:blipFill>
        <p:spPr bwMode="auto">
          <a:xfrm>
            <a:off x="4922838" y="1655922"/>
            <a:ext cx="3657600" cy="223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ular Callout 9"/>
          <p:cNvSpPr/>
          <p:nvPr/>
        </p:nvSpPr>
        <p:spPr>
          <a:xfrm>
            <a:off x="7297478" y="811617"/>
            <a:ext cx="1669311" cy="1020725"/>
          </a:xfrm>
          <a:prstGeom prst="wedgeRectCallout">
            <a:avLst>
              <a:gd name="adj1" fmla="val -65419"/>
              <a:gd name="adj2" fmla="val 13749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 of instructions not sourced from Level 1 cache</a:t>
            </a:r>
          </a:p>
          <a:p>
            <a:pPr algn="ctr"/>
            <a:r>
              <a:rPr lang="en-US" sz="1400" dirty="0" smtClean="0">
                <a:solidFill>
                  <a:schemeClr val="tx1"/>
                </a:solidFill>
              </a:rPr>
              <a:t>(L1 misses)</a:t>
            </a:r>
            <a:endParaRPr lang="en-US" sz="1400" dirty="0">
              <a:solidFill>
                <a:schemeClr val="tx1"/>
              </a:solidFill>
            </a:endParaRPr>
          </a:p>
        </p:txBody>
      </p:sp>
      <p:pic>
        <p:nvPicPr>
          <p:cNvPr id="23556" name="Picture 4"/>
          <p:cNvPicPr>
            <a:picLocks noGrp="1" noChangeAspect="1" noChangeArrowheads="1"/>
          </p:cNvPicPr>
          <p:nvPr>
            <p:ph sz="quarter" idx="19"/>
          </p:nvPr>
        </p:nvPicPr>
        <p:blipFill>
          <a:blip r:embed="rId5">
            <a:extLst>
              <a:ext uri="{28A0092B-C50C-407E-A947-70E740481C1C}">
                <a14:useLocalDpi xmlns:a14="http://schemas.microsoft.com/office/drawing/2010/main" val="0"/>
              </a:ext>
            </a:extLst>
          </a:blip>
          <a:srcRect/>
          <a:stretch>
            <a:fillRect/>
          </a:stretch>
        </p:blipFill>
        <p:spPr bwMode="auto">
          <a:xfrm>
            <a:off x="960438" y="4167347"/>
            <a:ext cx="3657600" cy="223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ular Callout 8"/>
          <p:cNvSpPr/>
          <p:nvPr/>
        </p:nvSpPr>
        <p:spPr>
          <a:xfrm>
            <a:off x="127591" y="3583168"/>
            <a:ext cx="1477926" cy="1307809"/>
          </a:xfrm>
          <a:prstGeom prst="wedgeRectCallout">
            <a:avLst>
              <a:gd name="adj1" fmla="val 102610"/>
              <a:gd name="adj2" fmla="val 6493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RNI is a dimensionless measure of the occupancy in ‘The Nest’.  It should be</a:t>
            </a:r>
          </a:p>
          <a:p>
            <a:pPr algn="ctr"/>
            <a:r>
              <a:rPr lang="en-US" sz="1200" dirty="0" smtClean="0">
                <a:solidFill>
                  <a:schemeClr val="tx1"/>
                </a:solidFill>
              </a:rPr>
              <a:t> &lt; 1</a:t>
            </a:r>
            <a:endParaRPr lang="en-US" sz="1200" dirty="0">
              <a:solidFill>
                <a:schemeClr val="tx1"/>
              </a:solidFill>
            </a:endParaRPr>
          </a:p>
        </p:txBody>
      </p:sp>
      <p:pic>
        <p:nvPicPr>
          <p:cNvPr id="23557" name="Picture 5"/>
          <p:cNvPicPr>
            <a:picLocks noGrp="1" noChangeAspect="1" noChangeArrowheads="1"/>
          </p:cNvPicPr>
          <p:nvPr>
            <p:ph sz="quarter" idx="20"/>
          </p:nvPr>
        </p:nvPicPr>
        <p:blipFill>
          <a:blip r:embed="rId6">
            <a:extLst>
              <a:ext uri="{28A0092B-C50C-407E-A947-70E740481C1C}">
                <a14:useLocalDpi xmlns:a14="http://schemas.microsoft.com/office/drawing/2010/main" val="0"/>
              </a:ext>
            </a:extLst>
          </a:blip>
          <a:srcRect/>
          <a:stretch>
            <a:fillRect/>
          </a:stretch>
        </p:blipFill>
        <p:spPr bwMode="auto">
          <a:xfrm>
            <a:off x="4919663" y="4168141"/>
            <a:ext cx="3657600" cy="223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ular Callout 10"/>
          <p:cNvSpPr/>
          <p:nvPr/>
        </p:nvSpPr>
        <p:spPr>
          <a:xfrm>
            <a:off x="7564328" y="3726709"/>
            <a:ext cx="1492101" cy="1020725"/>
          </a:xfrm>
          <a:prstGeom prst="wedgeRectCallout">
            <a:avLst>
              <a:gd name="adj1" fmla="val -131491"/>
              <a:gd name="adj2" fmla="val 7401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When RNI is high it is because in this case more L1 misses are sourced from memory</a:t>
            </a:r>
            <a:endParaRPr lang="en-US" sz="1200" dirty="0">
              <a:solidFill>
                <a:schemeClr val="tx1"/>
              </a:solidFill>
            </a:endParaRPr>
          </a:p>
        </p:txBody>
      </p:sp>
    </p:spTree>
    <p:extLst>
      <p:ext uri="{BB962C8B-B14F-4D97-AF65-F5344CB8AC3E}">
        <p14:creationId xmlns:p14="http://schemas.microsoft.com/office/powerpoint/2010/main" val="2848698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3200" i="1" dirty="0" smtClean="0"/>
              <a:t>Capacity Planning - CPU Sizing</a:t>
            </a:r>
            <a:endParaRPr lang="en-US" sz="3200" i="1" dirty="0"/>
          </a:p>
        </p:txBody>
      </p:sp>
      <p:sp>
        <p:nvSpPr>
          <p:cNvPr id="5" name="Text Placeholder 4"/>
          <p:cNvSpPr>
            <a:spLocks noGrp="1"/>
          </p:cNvSpPr>
          <p:nvPr>
            <p:ph type="body" sz="quarter" idx="14"/>
          </p:nvPr>
        </p:nvSpPr>
        <p:spPr/>
        <p:txBody>
          <a:bodyPr/>
          <a:lstStyle/>
          <a:p>
            <a:endParaRPr lang="en-US" dirty="0"/>
          </a:p>
        </p:txBody>
      </p:sp>
      <p:sp>
        <p:nvSpPr>
          <p:cNvPr id="3" name="TextBox 2"/>
          <p:cNvSpPr txBox="1"/>
          <p:nvPr/>
        </p:nvSpPr>
        <p:spPr>
          <a:xfrm>
            <a:off x="7182370" y="4609740"/>
            <a:ext cx="1763154" cy="830997"/>
          </a:xfrm>
          <a:prstGeom prst="rect">
            <a:avLst/>
          </a:prstGeom>
          <a:noFill/>
        </p:spPr>
        <p:txBody>
          <a:bodyPr wrap="square" rtlCol="0">
            <a:spAutoFit/>
          </a:bodyPr>
          <a:lstStyle/>
          <a:p>
            <a:pPr algn="ctr"/>
            <a:r>
              <a:rPr lang="en-US" sz="1200" i="1" dirty="0" smtClean="0">
                <a:effectLst/>
              </a:rPr>
              <a:t>Note 1. IBM publishes 3 sets of RITRs for LOW, AVG and HIGH RNIs </a:t>
            </a:r>
          </a:p>
        </p:txBody>
      </p:sp>
      <p:pic>
        <p:nvPicPr>
          <p:cNvPr id="26626" name="Picture 2"/>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2587220" y="1499191"/>
            <a:ext cx="4387738" cy="2290529"/>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ular Callout 11"/>
          <p:cNvSpPr/>
          <p:nvPr/>
        </p:nvSpPr>
        <p:spPr>
          <a:xfrm>
            <a:off x="255181" y="1201477"/>
            <a:ext cx="1669311" cy="1020725"/>
          </a:xfrm>
          <a:prstGeom prst="wedgeRectCallout">
            <a:avLst>
              <a:gd name="adj1" fmla="val 105282"/>
              <a:gd name="adj2" fmla="val 8854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Question: What CPU could accommodate all of this work?</a:t>
            </a:r>
            <a:endParaRPr lang="en-US" sz="1600" dirty="0">
              <a:solidFill>
                <a:schemeClr val="tx1"/>
              </a:solidFill>
            </a:endParaRPr>
          </a:p>
        </p:txBody>
      </p:sp>
      <p:pic>
        <p:nvPicPr>
          <p:cNvPr id="24578" name="Picture 2"/>
          <p:cNvPicPr>
            <a:picLocks noGrp="1" noChangeAspect="1" noChangeArrowheads="1"/>
          </p:cNvPicPr>
          <p:nvPr>
            <p:ph sz="quarter" idx="18"/>
          </p:nvPr>
        </p:nvPicPr>
        <p:blipFill>
          <a:blip r:embed="rId4">
            <a:extLst>
              <a:ext uri="{28A0092B-C50C-407E-A947-70E740481C1C}">
                <a14:useLocalDpi xmlns:a14="http://schemas.microsoft.com/office/drawing/2010/main" val="0"/>
              </a:ext>
            </a:extLst>
          </a:blip>
          <a:srcRect/>
          <a:stretch>
            <a:fillRect/>
          </a:stretch>
        </p:blipFill>
        <p:spPr bwMode="auto">
          <a:xfrm>
            <a:off x="2583675" y="3918429"/>
            <a:ext cx="4412548" cy="239731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ular Callout 12"/>
          <p:cNvSpPr/>
          <p:nvPr/>
        </p:nvSpPr>
        <p:spPr>
          <a:xfrm>
            <a:off x="7276213" y="3033821"/>
            <a:ext cx="1669311" cy="1020725"/>
          </a:xfrm>
          <a:prstGeom prst="wedgeRectCallout">
            <a:avLst>
              <a:gd name="adj1" fmla="val -97903"/>
              <a:gd name="adj2" fmla="val 9270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Answer:</a:t>
            </a:r>
          </a:p>
          <a:p>
            <a:pPr algn="ctr"/>
            <a:r>
              <a:rPr lang="en-US" sz="1600" dirty="0" smtClean="0">
                <a:solidFill>
                  <a:schemeClr val="tx1"/>
                </a:solidFill>
              </a:rPr>
              <a:t>A 2817-718 with AVG</a:t>
            </a:r>
            <a:r>
              <a:rPr lang="en-US" sz="1600" baseline="30000" dirty="0" smtClean="0">
                <a:solidFill>
                  <a:schemeClr val="tx1"/>
                </a:solidFill>
              </a:rPr>
              <a:t>1</a:t>
            </a:r>
            <a:r>
              <a:rPr lang="en-US" sz="1600" dirty="0" smtClean="0">
                <a:solidFill>
                  <a:schemeClr val="tx1"/>
                </a:solidFill>
              </a:rPr>
              <a:t> RNI.</a:t>
            </a:r>
            <a:endParaRPr lang="en-US" sz="1600" dirty="0">
              <a:solidFill>
                <a:schemeClr val="tx1"/>
              </a:solidFill>
            </a:endParaRPr>
          </a:p>
        </p:txBody>
      </p:sp>
    </p:spTree>
    <p:extLst>
      <p:ext uri="{BB962C8B-B14F-4D97-AF65-F5344CB8AC3E}">
        <p14:creationId xmlns:p14="http://schemas.microsoft.com/office/powerpoint/2010/main" val="3895159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US" dirty="0" smtClean="0"/>
              <a:t>Capacity Planning – Forecasting Demand</a:t>
            </a:r>
            <a:endParaRPr lang="en-US" dirty="0"/>
          </a:p>
        </p:txBody>
      </p:sp>
      <p:pic>
        <p:nvPicPr>
          <p:cNvPr id="23554" name="Picture 2"/>
          <p:cNvPicPr>
            <a:picLocks noGrp="1" noChangeAspect="1" noChangeArrowheads="1"/>
          </p:cNvPicPr>
          <p:nvPr>
            <p:ph sz="quarter" idx="19"/>
          </p:nvPr>
        </p:nvPicPr>
        <p:blipFill>
          <a:blip r:embed="rId3">
            <a:extLst>
              <a:ext uri="{28A0092B-C50C-407E-A947-70E740481C1C}">
                <a14:useLocalDpi xmlns:a14="http://schemas.microsoft.com/office/drawing/2010/main" val="0"/>
              </a:ext>
            </a:extLst>
          </a:blip>
          <a:srcRect/>
          <a:stretch>
            <a:fillRect/>
          </a:stretch>
        </p:blipFill>
        <p:spPr bwMode="auto">
          <a:xfrm>
            <a:off x="960438" y="4180360"/>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6" name="Picture 4"/>
          <p:cNvPicPr>
            <a:picLocks noGrp="1" noChangeAspect="1" noChangeArrowheads="1"/>
          </p:cNvPicPr>
          <p:nvPr>
            <p:ph sz="quarter" idx="18"/>
          </p:nvPr>
        </p:nvPicPr>
        <p:blipFill>
          <a:blip r:embed="rId4">
            <a:extLst>
              <a:ext uri="{28A0092B-C50C-407E-A947-70E740481C1C}">
                <a14:useLocalDpi xmlns:a14="http://schemas.microsoft.com/office/drawing/2010/main" val="0"/>
              </a:ext>
            </a:extLst>
          </a:blip>
          <a:srcRect/>
          <a:stretch>
            <a:fillRect/>
          </a:stretch>
        </p:blipFill>
        <p:spPr bwMode="auto">
          <a:xfrm>
            <a:off x="4922838" y="1668935"/>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ular Callout 8"/>
          <p:cNvSpPr/>
          <p:nvPr/>
        </p:nvSpPr>
        <p:spPr>
          <a:xfrm>
            <a:off x="7708605" y="1913855"/>
            <a:ext cx="1435395" cy="914403"/>
          </a:xfrm>
          <a:prstGeom prst="wedgeRectCallout">
            <a:avLst>
              <a:gd name="adj1" fmla="val -70236"/>
              <a:gd name="adj2" fmla="val 3602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Forecasted GPP MIPS by Workload on the SYS2 LPAR </a:t>
            </a:r>
            <a:endParaRPr lang="en-US" sz="1400" dirty="0">
              <a:solidFill>
                <a:schemeClr val="tx1"/>
              </a:solidFill>
            </a:endParaRPr>
          </a:p>
        </p:txBody>
      </p:sp>
      <p:pic>
        <p:nvPicPr>
          <p:cNvPr id="23557" name="Picture 5"/>
          <p:cNvPicPr>
            <a:picLocks noGrp="1" noChangeAspect="1" noChangeArrowheads="1"/>
          </p:cNvPicPr>
          <p:nvPr>
            <p:ph sz="quarter" idx="20"/>
          </p:nvPr>
        </p:nvPicPr>
        <p:blipFill>
          <a:blip r:embed="rId5">
            <a:extLst>
              <a:ext uri="{28A0092B-C50C-407E-A947-70E740481C1C}">
                <a14:useLocalDpi xmlns:a14="http://schemas.microsoft.com/office/drawing/2010/main" val="0"/>
              </a:ext>
            </a:extLst>
          </a:blip>
          <a:srcRect/>
          <a:stretch>
            <a:fillRect/>
          </a:stretch>
        </p:blipFill>
        <p:spPr bwMode="auto">
          <a:xfrm>
            <a:off x="4919663" y="4181154"/>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Rectangular Callout 21"/>
          <p:cNvSpPr/>
          <p:nvPr/>
        </p:nvSpPr>
        <p:spPr>
          <a:xfrm>
            <a:off x="7581016" y="3976575"/>
            <a:ext cx="1467292" cy="1080975"/>
          </a:xfrm>
          <a:prstGeom prst="wedgeRectCallout">
            <a:avLst>
              <a:gd name="adj1" fmla="val -78199"/>
              <a:gd name="adj2" fmla="val 5786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Forecasted Execution Velocity by Workload in SYS2 LPAR.</a:t>
            </a:r>
            <a:endParaRPr lang="en-US" sz="1400" dirty="0">
              <a:solidFill>
                <a:schemeClr val="tx1"/>
              </a:solidFill>
            </a:endParaRPr>
          </a:p>
        </p:txBody>
      </p:sp>
      <p:pic>
        <p:nvPicPr>
          <p:cNvPr id="24578" name="Picture 2"/>
          <p:cNvPicPr>
            <a:picLocks noGrp="1" noChangeAspect="1" noChangeArrowheads="1"/>
          </p:cNvPicPr>
          <p:nvPr>
            <p:ph sz="quarter" idx="17"/>
          </p:nvPr>
        </p:nvPicPr>
        <p:blipFill>
          <a:blip r:embed="rId6">
            <a:extLst>
              <a:ext uri="{28A0092B-C50C-407E-A947-70E740481C1C}">
                <a14:useLocalDpi xmlns:a14="http://schemas.microsoft.com/office/drawing/2010/main" val="0"/>
              </a:ext>
            </a:extLst>
          </a:blip>
          <a:srcRect/>
          <a:stretch>
            <a:fillRect/>
          </a:stretch>
        </p:blipFill>
        <p:spPr bwMode="auto">
          <a:xfrm>
            <a:off x="960438" y="1667348"/>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ular Callout 7"/>
          <p:cNvSpPr/>
          <p:nvPr/>
        </p:nvSpPr>
        <p:spPr>
          <a:xfrm>
            <a:off x="148855" y="1350332"/>
            <a:ext cx="1669311" cy="1020725"/>
          </a:xfrm>
          <a:prstGeom prst="wedgeRectCallout">
            <a:avLst>
              <a:gd name="adj1" fmla="val 64518"/>
              <a:gd name="adj2" fmla="val 7812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Forecasted GPP MIPS by LPAR on</a:t>
            </a:r>
          </a:p>
          <a:p>
            <a:pPr algn="ctr"/>
            <a:r>
              <a:rPr lang="en-US" sz="1600" dirty="0" smtClean="0">
                <a:solidFill>
                  <a:schemeClr val="tx1"/>
                </a:solidFill>
              </a:rPr>
              <a:t>2097-706</a:t>
            </a:r>
            <a:endParaRPr lang="en-US" sz="1600" dirty="0">
              <a:solidFill>
                <a:schemeClr val="tx1"/>
              </a:solidFill>
            </a:endParaRPr>
          </a:p>
        </p:txBody>
      </p:sp>
      <p:sp>
        <p:nvSpPr>
          <p:cNvPr id="21" name="Rectangular Callout 20"/>
          <p:cNvSpPr/>
          <p:nvPr/>
        </p:nvSpPr>
        <p:spPr>
          <a:xfrm>
            <a:off x="148854" y="3384695"/>
            <a:ext cx="1669311" cy="1020725"/>
          </a:xfrm>
          <a:prstGeom prst="wedgeRectCallout">
            <a:avLst>
              <a:gd name="adj1" fmla="val 78531"/>
              <a:gd name="adj2" fmla="val 1041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Forecasted DASD IO demand</a:t>
            </a:r>
          </a:p>
          <a:p>
            <a:pPr algn="ctr"/>
            <a:r>
              <a:rPr lang="en-US" sz="1600" dirty="0" smtClean="0">
                <a:solidFill>
                  <a:schemeClr val="tx1"/>
                </a:solidFill>
              </a:rPr>
              <a:t> by Workload on SYS2 LPAR</a:t>
            </a:r>
            <a:endParaRPr lang="en-US" sz="1600" dirty="0">
              <a:solidFill>
                <a:schemeClr val="tx1"/>
              </a:solidFill>
            </a:endParaRPr>
          </a:p>
        </p:txBody>
      </p:sp>
    </p:spTree>
    <p:extLst>
      <p:ext uri="{BB962C8B-B14F-4D97-AF65-F5344CB8AC3E}">
        <p14:creationId xmlns:p14="http://schemas.microsoft.com/office/powerpoint/2010/main" val="1716920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3200" i="1" dirty="0" smtClean="0"/>
              <a:t>Capacity Planning - CPU Modeling</a:t>
            </a:r>
            <a:endParaRPr lang="en-US" sz="3200" i="1" dirty="0"/>
          </a:p>
        </p:txBody>
      </p:sp>
      <p:sp>
        <p:nvSpPr>
          <p:cNvPr id="5" name="Text Placeholder 4"/>
          <p:cNvSpPr>
            <a:spLocks noGrp="1"/>
          </p:cNvSpPr>
          <p:nvPr>
            <p:ph type="body" sz="quarter" idx="14"/>
          </p:nvPr>
        </p:nvSpPr>
        <p:spPr/>
        <p:txBody>
          <a:bodyPr/>
          <a:lstStyle/>
          <a:p>
            <a:endParaRPr lang="en-US"/>
          </a:p>
        </p:txBody>
      </p:sp>
      <p:pic>
        <p:nvPicPr>
          <p:cNvPr id="23557" name="Picture 5"/>
          <p:cNvPicPr>
            <a:picLocks noGrp="1" noChangeAspect="1" noChangeArrowheads="1"/>
          </p:cNvPicPr>
          <p:nvPr>
            <p:ph sz="quarter" idx="18"/>
          </p:nvPr>
        </p:nvPicPr>
        <p:blipFill>
          <a:blip r:embed="rId3">
            <a:extLst>
              <a:ext uri="{28A0092B-C50C-407E-A947-70E740481C1C}">
                <a14:useLocalDpi xmlns:a14="http://schemas.microsoft.com/office/drawing/2010/main" val="0"/>
              </a:ext>
            </a:extLst>
          </a:blip>
          <a:srcRect/>
          <a:stretch>
            <a:fillRect/>
          </a:stretch>
        </p:blipFill>
        <p:spPr bwMode="auto">
          <a:xfrm>
            <a:off x="4922838" y="1626781"/>
            <a:ext cx="3657600" cy="414935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ular Callout 9"/>
          <p:cNvSpPr/>
          <p:nvPr/>
        </p:nvSpPr>
        <p:spPr>
          <a:xfrm>
            <a:off x="7134447" y="5011473"/>
            <a:ext cx="1768545" cy="1109333"/>
          </a:xfrm>
          <a:prstGeom prst="wedgeRectCallout">
            <a:avLst>
              <a:gd name="adj1" fmla="val -42672"/>
              <a:gd name="adj2" fmla="val -12841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Model’s Answer: Tran response time for Workload PROD would increase due to CPU queueing.</a:t>
            </a:r>
            <a:endParaRPr lang="en-US" sz="1200" dirty="0">
              <a:solidFill>
                <a:schemeClr val="tx1"/>
              </a:solidFill>
            </a:endParaRPr>
          </a:p>
        </p:txBody>
      </p:sp>
      <p:pic>
        <p:nvPicPr>
          <p:cNvPr id="23558" name="Picture 6"/>
          <p:cNvPicPr>
            <a:picLocks noGrp="1" noChangeAspect="1" noChangeArrowheads="1"/>
          </p:cNvPicPr>
          <p:nvPr>
            <p:ph sz="quarter" idx="17"/>
          </p:nvPr>
        </p:nvPicPr>
        <p:blipFill>
          <a:blip r:embed="rId4">
            <a:extLst>
              <a:ext uri="{28A0092B-C50C-407E-A947-70E740481C1C}">
                <a14:useLocalDpi xmlns:a14="http://schemas.microsoft.com/office/drawing/2010/main" val="0"/>
              </a:ext>
            </a:extLst>
          </a:blip>
          <a:srcRect/>
          <a:stretch>
            <a:fillRect/>
          </a:stretch>
        </p:blipFill>
        <p:spPr bwMode="auto">
          <a:xfrm>
            <a:off x="960438" y="1605516"/>
            <a:ext cx="3657600" cy="4170619"/>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ular Callout 7"/>
          <p:cNvSpPr/>
          <p:nvPr/>
        </p:nvSpPr>
        <p:spPr>
          <a:xfrm>
            <a:off x="148853" y="1311346"/>
            <a:ext cx="1669311" cy="1282998"/>
          </a:xfrm>
          <a:prstGeom prst="wedgeRectCallout">
            <a:avLst>
              <a:gd name="adj1" fmla="val 22480"/>
              <a:gd name="adj2"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Question: What would happen if SYS2 work increased by 50% in 10AM to 11AM timeframe?</a:t>
            </a:r>
            <a:endParaRPr lang="en-US" sz="1400" dirty="0">
              <a:solidFill>
                <a:schemeClr val="tx1"/>
              </a:solidFill>
            </a:endParaRPr>
          </a:p>
        </p:txBody>
      </p:sp>
      <p:sp>
        <p:nvSpPr>
          <p:cNvPr id="9" name="Rectangular Callout 8"/>
          <p:cNvSpPr/>
          <p:nvPr/>
        </p:nvSpPr>
        <p:spPr>
          <a:xfrm>
            <a:off x="148851" y="5431466"/>
            <a:ext cx="1669311" cy="689340"/>
          </a:xfrm>
          <a:prstGeom prst="wedgeRectCallout">
            <a:avLst>
              <a:gd name="adj1" fmla="val 45410"/>
              <a:gd name="adj2" fmla="val -2203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Model’s Answer: CPU Utilization would increase.</a:t>
            </a:r>
            <a:endParaRPr lang="en-US" sz="1400" dirty="0">
              <a:solidFill>
                <a:schemeClr val="tx1"/>
              </a:solidFill>
            </a:endParaRPr>
          </a:p>
        </p:txBody>
      </p:sp>
    </p:spTree>
    <p:extLst>
      <p:ext uri="{BB962C8B-B14F-4D97-AF65-F5344CB8AC3E}">
        <p14:creationId xmlns:p14="http://schemas.microsoft.com/office/powerpoint/2010/main" val="3047955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1051" y="933450"/>
            <a:ext cx="7618670" cy="506412"/>
          </a:xfrm>
        </p:spPr>
        <p:txBody>
          <a:bodyPr/>
          <a:lstStyle/>
          <a:p>
            <a:pPr algn="ctr"/>
            <a:r>
              <a:rPr lang="en-US" sz="4400" i="1" dirty="0" smtClean="0"/>
              <a:t>Data Manager</a:t>
            </a:r>
            <a:endParaRPr lang="en-US" sz="4400" i="1" dirty="0"/>
          </a:p>
        </p:txBody>
      </p:sp>
      <p:sp>
        <p:nvSpPr>
          <p:cNvPr id="4" name="Text Placeholder 3"/>
          <p:cNvSpPr>
            <a:spLocks noGrp="1"/>
          </p:cNvSpPr>
          <p:nvPr>
            <p:ph type="body" sz="quarter" idx="14"/>
          </p:nvPr>
        </p:nvSpPr>
        <p:spPr/>
        <p:txBody>
          <a:bodyPr/>
          <a:lstStyle/>
          <a:p>
            <a:endParaRPr lang="en-US" dirty="0"/>
          </a:p>
        </p:txBody>
      </p:sp>
      <p:pic>
        <p:nvPicPr>
          <p:cNvPr id="24578"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946926" y="1676400"/>
            <a:ext cx="5640672"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858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2623" y="933450"/>
            <a:ext cx="7410893" cy="506412"/>
          </a:xfrm>
        </p:spPr>
        <p:txBody>
          <a:bodyPr/>
          <a:lstStyle/>
          <a:p>
            <a:pPr algn="ctr"/>
            <a:r>
              <a:rPr lang="en-US" sz="4400" i="1" dirty="0" smtClean="0"/>
              <a:t>Visualizer</a:t>
            </a:r>
            <a:endParaRPr lang="en-US" sz="4400" i="1" dirty="0"/>
          </a:p>
        </p:txBody>
      </p:sp>
      <p:sp>
        <p:nvSpPr>
          <p:cNvPr id="4" name="Text Placeholder 3"/>
          <p:cNvSpPr>
            <a:spLocks noGrp="1"/>
          </p:cNvSpPr>
          <p:nvPr>
            <p:ph type="body" sz="quarter" idx="14"/>
          </p:nvPr>
        </p:nvSpPr>
        <p:spPr/>
        <p:txBody>
          <a:bodyPr/>
          <a:lstStyle/>
          <a:p>
            <a:endParaRPr lang="en-US" dirty="0"/>
          </a:p>
        </p:txBody>
      </p:sp>
      <p:pic>
        <p:nvPicPr>
          <p:cNvPr id="23555" name="Picture 3"/>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047750" y="1531089"/>
            <a:ext cx="7439025" cy="434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073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047750" y="1419922"/>
            <a:ext cx="7439025" cy="4858214"/>
          </a:xfrm>
        </p:spPr>
        <p:txBody>
          <a:bodyPr/>
          <a:lstStyle/>
          <a:p>
            <a:pPr>
              <a:buFont typeface="Arial" pitchFamily="34" charset="0"/>
              <a:buChar char="•"/>
            </a:pPr>
            <a:r>
              <a:rPr lang="en-US" sz="1800" dirty="0" smtClean="0"/>
              <a:t>Introduction</a:t>
            </a:r>
          </a:p>
          <a:p>
            <a:pPr>
              <a:buFont typeface="Arial" pitchFamily="34" charset="0"/>
              <a:buChar char="•"/>
            </a:pPr>
            <a:r>
              <a:rPr lang="en-US" sz="1800" dirty="0" smtClean="0"/>
              <a:t>Architecture</a:t>
            </a:r>
          </a:p>
          <a:p>
            <a:pPr>
              <a:buFont typeface="Arial" pitchFamily="34" charset="0"/>
              <a:buChar char="•"/>
            </a:pPr>
            <a:r>
              <a:rPr lang="en-US" sz="1800" dirty="0" smtClean="0"/>
              <a:t>PerfTechPro zAnalytics® for z/OS features facilitate:</a:t>
            </a:r>
          </a:p>
          <a:p>
            <a:pPr lvl="1">
              <a:buFont typeface="Wingdings" panose="05000000000000000000" pitchFamily="2" charset="2"/>
              <a:buChar char="§"/>
            </a:pPr>
            <a:r>
              <a:rPr lang="en-US" sz="1600" dirty="0" smtClean="0">
                <a:solidFill>
                  <a:prstClr val="black"/>
                </a:solidFill>
              </a:rPr>
              <a:t>Performance </a:t>
            </a:r>
            <a:r>
              <a:rPr lang="en-US" sz="1600" dirty="0">
                <a:solidFill>
                  <a:prstClr val="black"/>
                </a:solidFill>
              </a:rPr>
              <a:t>and Capacity </a:t>
            </a:r>
            <a:r>
              <a:rPr lang="en-US" sz="1600" dirty="0" smtClean="0">
                <a:solidFill>
                  <a:prstClr val="black"/>
                </a:solidFill>
              </a:rPr>
              <a:t>Reporting</a:t>
            </a:r>
          </a:p>
          <a:p>
            <a:pPr lvl="1">
              <a:buFont typeface="Wingdings" panose="05000000000000000000" pitchFamily="2" charset="2"/>
              <a:buChar char="§"/>
            </a:pPr>
            <a:r>
              <a:rPr lang="en-US" sz="1600" dirty="0" smtClean="0">
                <a:solidFill>
                  <a:prstClr val="black"/>
                </a:solidFill>
              </a:rPr>
              <a:t>Performance </a:t>
            </a:r>
            <a:r>
              <a:rPr lang="en-US" sz="1600" dirty="0">
                <a:solidFill>
                  <a:prstClr val="black"/>
                </a:solidFill>
              </a:rPr>
              <a:t>Problem </a:t>
            </a:r>
            <a:r>
              <a:rPr lang="en-US" sz="1600" dirty="0" smtClean="0">
                <a:solidFill>
                  <a:prstClr val="black"/>
                </a:solidFill>
              </a:rPr>
              <a:t>Resolution</a:t>
            </a:r>
          </a:p>
          <a:p>
            <a:pPr lvl="1">
              <a:buFont typeface="Wingdings" panose="05000000000000000000" pitchFamily="2" charset="2"/>
              <a:buChar char="§"/>
            </a:pPr>
            <a:r>
              <a:rPr lang="en-US" sz="1600" dirty="0" smtClean="0">
                <a:solidFill>
                  <a:prstClr val="black"/>
                </a:solidFill>
              </a:rPr>
              <a:t>LPAR </a:t>
            </a:r>
            <a:r>
              <a:rPr lang="en-US" sz="1600" dirty="0">
                <a:solidFill>
                  <a:prstClr val="black"/>
                </a:solidFill>
              </a:rPr>
              <a:t>Configuration </a:t>
            </a:r>
            <a:r>
              <a:rPr lang="en-US" sz="1600" dirty="0" smtClean="0">
                <a:solidFill>
                  <a:prstClr val="black"/>
                </a:solidFill>
              </a:rPr>
              <a:t>Analysis</a:t>
            </a:r>
          </a:p>
          <a:p>
            <a:pPr lvl="1">
              <a:buFont typeface="Wingdings" panose="05000000000000000000" pitchFamily="2" charset="2"/>
              <a:buChar char="§"/>
            </a:pPr>
            <a:r>
              <a:rPr lang="en-US" sz="1600" dirty="0" smtClean="0">
                <a:solidFill>
                  <a:prstClr val="black"/>
                </a:solidFill>
              </a:rPr>
              <a:t>Workload Analysis</a:t>
            </a:r>
          </a:p>
          <a:p>
            <a:pPr lvl="1">
              <a:buFont typeface="Wingdings" panose="05000000000000000000" pitchFamily="2" charset="2"/>
              <a:buChar char="§"/>
            </a:pPr>
            <a:r>
              <a:rPr lang="en-US" sz="1600" dirty="0" smtClean="0">
                <a:solidFill>
                  <a:prstClr val="black"/>
                </a:solidFill>
              </a:rPr>
              <a:t>Job Analysis</a:t>
            </a:r>
          </a:p>
          <a:p>
            <a:pPr lvl="1">
              <a:buFont typeface="Wingdings" panose="05000000000000000000" pitchFamily="2" charset="2"/>
              <a:buChar char="§"/>
            </a:pPr>
            <a:r>
              <a:rPr lang="en-US" sz="1600" dirty="0" smtClean="0">
                <a:solidFill>
                  <a:prstClr val="black"/>
                </a:solidFill>
              </a:rPr>
              <a:t>DASD </a:t>
            </a:r>
            <a:r>
              <a:rPr lang="en-US" sz="1600" dirty="0">
                <a:solidFill>
                  <a:prstClr val="black"/>
                </a:solidFill>
              </a:rPr>
              <a:t>IO Subsystem </a:t>
            </a:r>
            <a:r>
              <a:rPr lang="en-US" sz="1600" dirty="0" smtClean="0">
                <a:solidFill>
                  <a:prstClr val="black"/>
                </a:solidFill>
              </a:rPr>
              <a:t>Analysis</a:t>
            </a:r>
          </a:p>
          <a:p>
            <a:pPr lvl="1">
              <a:buFont typeface="Wingdings" panose="05000000000000000000" pitchFamily="2" charset="2"/>
              <a:buChar char="§"/>
            </a:pPr>
            <a:r>
              <a:rPr lang="en-US" sz="1600" dirty="0" smtClean="0">
                <a:solidFill>
                  <a:prstClr val="black"/>
                </a:solidFill>
              </a:rPr>
              <a:t>Processor </a:t>
            </a:r>
            <a:r>
              <a:rPr lang="en-US" sz="1600" dirty="0">
                <a:solidFill>
                  <a:prstClr val="black"/>
                </a:solidFill>
              </a:rPr>
              <a:t>Cache Analysis (SMF </a:t>
            </a:r>
            <a:r>
              <a:rPr lang="en-US" sz="1600" dirty="0" smtClean="0">
                <a:solidFill>
                  <a:prstClr val="black"/>
                </a:solidFill>
              </a:rPr>
              <a:t>113s</a:t>
            </a:r>
            <a:r>
              <a:rPr lang="en-US" sz="1600" dirty="0" smtClean="0">
                <a:solidFill>
                  <a:prstClr val="black"/>
                </a:solidFill>
              </a:rPr>
              <a:t>)</a:t>
            </a:r>
          </a:p>
          <a:p>
            <a:pPr lvl="1">
              <a:buFont typeface="Wingdings" panose="05000000000000000000" pitchFamily="2" charset="2"/>
              <a:buChar char="§"/>
            </a:pPr>
            <a:r>
              <a:rPr lang="en-US" sz="1600" dirty="0" smtClean="0">
                <a:solidFill>
                  <a:prstClr val="black"/>
                </a:solidFill>
              </a:rPr>
              <a:t>Performance/Capacity Planning – Correlation Analysis</a:t>
            </a:r>
            <a:endParaRPr lang="en-US" sz="1600" dirty="0" smtClean="0">
              <a:solidFill>
                <a:prstClr val="black"/>
              </a:solidFill>
            </a:endParaRPr>
          </a:p>
          <a:p>
            <a:pPr lvl="1">
              <a:buFont typeface="Wingdings" panose="05000000000000000000" pitchFamily="2" charset="2"/>
              <a:buChar char="§"/>
            </a:pPr>
            <a:r>
              <a:rPr lang="en-US" sz="1600" dirty="0" smtClean="0">
                <a:solidFill>
                  <a:prstClr val="black"/>
                </a:solidFill>
              </a:rPr>
              <a:t>Capacity </a:t>
            </a:r>
            <a:r>
              <a:rPr lang="en-US" sz="1600" dirty="0">
                <a:solidFill>
                  <a:prstClr val="black"/>
                </a:solidFill>
              </a:rPr>
              <a:t>Planning </a:t>
            </a:r>
            <a:r>
              <a:rPr lang="en-US" sz="1600" dirty="0" smtClean="0">
                <a:solidFill>
                  <a:prstClr val="black"/>
                </a:solidFill>
              </a:rPr>
              <a:t>– Forecasting Tool</a:t>
            </a:r>
          </a:p>
          <a:p>
            <a:pPr lvl="1">
              <a:buFont typeface="Wingdings" panose="05000000000000000000" pitchFamily="2" charset="2"/>
              <a:buChar char="§"/>
            </a:pPr>
            <a:r>
              <a:rPr lang="en-US" sz="1600" dirty="0" smtClean="0">
                <a:solidFill>
                  <a:prstClr val="black"/>
                </a:solidFill>
              </a:rPr>
              <a:t>Capacity </a:t>
            </a:r>
            <a:r>
              <a:rPr lang="en-US" sz="1600" dirty="0">
                <a:solidFill>
                  <a:prstClr val="black"/>
                </a:solidFill>
              </a:rPr>
              <a:t>Planning - CPU Sizing </a:t>
            </a:r>
            <a:r>
              <a:rPr lang="en-US" sz="1600" dirty="0" smtClean="0">
                <a:solidFill>
                  <a:prstClr val="black"/>
                </a:solidFill>
              </a:rPr>
              <a:t>Tool</a:t>
            </a:r>
          </a:p>
          <a:p>
            <a:pPr lvl="1">
              <a:buFont typeface="Wingdings" panose="05000000000000000000" pitchFamily="2" charset="2"/>
              <a:buChar char="§"/>
            </a:pPr>
            <a:r>
              <a:rPr lang="en-US" sz="1600" dirty="0" smtClean="0">
                <a:solidFill>
                  <a:prstClr val="black"/>
                </a:solidFill>
              </a:rPr>
              <a:t>Capacity </a:t>
            </a:r>
            <a:r>
              <a:rPr lang="en-US" sz="1600" dirty="0">
                <a:solidFill>
                  <a:prstClr val="black"/>
                </a:solidFill>
              </a:rPr>
              <a:t>Planning - CPU Modeling </a:t>
            </a:r>
            <a:r>
              <a:rPr lang="en-US" sz="1600" dirty="0" smtClean="0">
                <a:solidFill>
                  <a:prstClr val="black"/>
                </a:solidFill>
              </a:rPr>
              <a:t>Tool</a:t>
            </a:r>
          </a:p>
          <a:p>
            <a:pPr marL="0" indent="0">
              <a:buNone/>
            </a:pPr>
            <a:endParaRPr lang="en-US" sz="2800" dirty="0"/>
          </a:p>
          <a:p>
            <a:endParaRPr lang="en-US" dirty="0"/>
          </a:p>
        </p:txBody>
      </p:sp>
      <p:sp>
        <p:nvSpPr>
          <p:cNvPr id="3" name="Title 2"/>
          <p:cNvSpPr>
            <a:spLocks noGrp="1"/>
          </p:cNvSpPr>
          <p:nvPr>
            <p:ph type="title"/>
          </p:nvPr>
        </p:nvSpPr>
        <p:spPr/>
        <p:txBody>
          <a:bodyPr/>
          <a:lstStyle/>
          <a:p>
            <a:pPr algn="ctr"/>
            <a:r>
              <a:rPr lang="en-US" sz="4400" i="1" dirty="0" smtClean="0"/>
              <a:t>Topics</a:t>
            </a:r>
            <a:endParaRPr lang="en-US" sz="4400" i="1" dirty="0"/>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649767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ctr"/>
            <a:r>
              <a:rPr lang="en-US" i="1" dirty="0" smtClean="0"/>
              <a:t>Introduction</a:t>
            </a:r>
            <a:endParaRPr lang="en-US" i="1" dirty="0"/>
          </a:p>
        </p:txBody>
      </p:sp>
      <p:sp>
        <p:nvSpPr>
          <p:cNvPr id="6" name="Text Placeholder 5"/>
          <p:cNvSpPr>
            <a:spLocks noGrp="1"/>
          </p:cNvSpPr>
          <p:nvPr>
            <p:ph type="body" sz="quarter" idx="11"/>
          </p:nvPr>
        </p:nvSpPr>
        <p:spPr>
          <a:xfrm>
            <a:off x="936704" y="2780061"/>
            <a:ext cx="6902604" cy="3420017"/>
          </a:xfrm>
        </p:spPr>
        <p:txBody>
          <a:bodyPr/>
          <a:lstStyle/>
          <a:p>
            <a:r>
              <a:rPr lang="en-US" dirty="0" smtClean="0">
                <a:solidFill>
                  <a:prstClr val="black"/>
                </a:solidFill>
                <a:latin typeface="+mj-lt"/>
              </a:rPr>
              <a:t>PerfTechPro is a cost </a:t>
            </a:r>
            <a:r>
              <a:rPr lang="en-US" dirty="0">
                <a:solidFill>
                  <a:prstClr val="black"/>
                </a:solidFill>
                <a:latin typeface="+mj-lt"/>
              </a:rPr>
              <a:t>effective </a:t>
            </a:r>
            <a:r>
              <a:rPr lang="en-US" dirty="0" smtClean="0">
                <a:solidFill>
                  <a:prstClr val="black"/>
                </a:solidFill>
                <a:latin typeface="+mj-lt"/>
              </a:rPr>
              <a:t>software product that:</a:t>
            </a:r>
          </a:p>
          <a:p>
            <a:pPr marL="1028700" lvl="1">
              <a:buFont typeface="Arial" panose="020B0604020202020204" pitchFamily="34" charset="0"/>
              <a:buChar char="•"/>
            </a:pPr>
            <a:r>
              <a:rPr lang="en-US" sz="2000" dirty="0" smtClean="0">
                <a:solidFill>
                  <a:prstClr val="black"/>
                </a:solidFill>
              </a:rPr>
              <a:t>Gathers RMF and SMF </a:t>
            </a:r>
            <a:r>
              <a:rPr lang="en-US" sz="2000" dirty="0">
                <a:solidFill>
                  <a:prstClr val="black"/>
                </a:solidFill>
              </a:rPr>
              <a:t>data from z/OS </a:t>
            </a:r>
            <a:r>
              <a:rPr lang="en-US" sz="2000" dirty="0" smtClean="0">
                <a:solidFill>
                  <a:prstClr val="black"/>
                </a:solidFill>
              </a:rPr>
              <a:t>systems</a:t>
            </a:r>
          </a:p>
          <a:p>
            <a:pPr marL="1028700" lvl="1">
              <a:buFont typeface="Arial" panose="020B0604020202020204" pitchFamily="34" charset="0"/>
              <a:buChar char="•"/>
            </a:pPr>
            <a:r>
              <a:rPr lang="en-US" sz="2000" dirty="0" smtClean="0">
                <a:solidFill>
                  <a:prstClr val="black"/>
                </a:solidFill>
              </a:rPr>
              <a:t>Stores </a:t>
            </a:r>
            <a:r>
              <a:rPr lang="en-US" sz="2000" dirty="0">
                <a:solidFill>
                  <a:prstClr val="black"/>
                </a:solidFill>
              </a:rPr>
              <a:t>that data in a relational database on a Windows </a:t>
            </a:r>
            <a:r>
              <a:rPr lang="en-US" sz="2000" dirty="0" smtClean="0">
                <a:solidFill>
                  <a:prstClr val="black"/>
                </a:solidFill>
              </a:rPr>
              <a:t>server</a:t>
            </a:r>
          </a:p>
          <a:p>
            <a:pPr marL="1028700" lvl="1">
              <a:buFont typeface="Arial" panose="020B0604020202020204" pitchFamily="34" charset="0"/>
              <a:buChar char="•"/>
            </a:pPr>
            <a:r>
              <a:rPr lang="en-US" sz="2000" dirty="0" smtClean="0">
                <a:solidFill>
                  <a:prstClr val="black"/>
                </a:solidFill>
              </a:rPr>
              <a:t>Provides </a:t>
            </a:r>
            <a:r>
              <a:rPr lang="en-US" sz="2000" dirty="0">
                <a:solidFill>
                  <a:prstClr val="black"/>
                </a:solidFill>
              </a:rPr>
              <a:t>access to the </a:t>
            </a:r>
            <a:r>
              <a:rPr lang="en-US" sz="2000" dirty="0" smtClean="0">
                <a:solidFill>
                  <a:prstClr val="black"/>
                </a:solidFill>
              </a:rPr>
              <a:t>data, tools and analysis through a </a:t>
            </a:r>
            <a:r>
              <a:rPr lang="en-US" sz="2000" dirty="0">
                <a:solidFill>
                  <a:prstClr val="black"/>
                </a:solidFill>
              </a:rPr>
              <a:t>local client or multiple remote clients on the </a:t>
            </a:r>
            <a:r>
              <a:rPr lang="en-US" sz="2000" dirty="0" smtClean="0">
                <a:solidFill>
                  <a:prstClr val="black"/>
                </a:solidFill>
              </a:rPr>
              <a:t>network</a:t>
            </a:r>
          </a:p>
          <a:p>
            <a:pPr marL="1028700" lvl="1">
              <a:buFont typeface="Arial" panose="020B0604020202020204" pitchFamily="34" charset="0"/>
              <a:buChar char="•"/>
            </a:pPr>
            <a:r>
              <a:rPr lang="en-US" sz="2000" dirty="0" smtClean="0">
                <a:solidFill>
                  <a:prstClr val="black"/>
                </a:solidFill>
              </a:rPr>
              <a:t>Contains a complete scripting language so the user can automate all PerfTechPro functionality</a:t>
            </a:r>
          </a:p>
          <a:p>
            <a:pPr marL="1028700" lvl="1">
              <a:buFont typeface="Arial" panose="020B0604020202020204" pitchFamily="34" charset="0"/>
              <a:buChar char="•"/>
            </a:pPr>
            <a:r>
              <a:rPr lang="en-US" sz="2000" dirty="0" smtClean="0">
                <a:solidFill>
                  <a:prstClr val="black"/>
                </a:solidFill>
              </a:rPr>
              <a:t>Built on a Windows service architecture</a:t>
            </a:r>
          </a:p>
        </p:txBody>
      </p:sp>
      <p:sp>
        <p:nvSpPr>
          <p:cNvPr id="7" name="Text Placeholder 6"/>
          <p:cNvSpPr>
            <a:spLocks noGrp="1"/>
          </p:cNvSpPr>
          <p:nvPr>
            <p:ph type="body" sz="quarter" idx="14"/>
          </p:nvPr>
        </p:nvSpPr>
        <p:spPr>
          <a:ln w="9525">
            <a:noFill/>
          </a:ln>
        </p:spPr>
        <p:txBody>
          <a:bodyPr/>
          <a:lstStyle/>
          <a:p>
            <a:endParaRPr lang="en-US" dirty="0"/>
          </a:p>
        </p:txBody>
      </p:sp>
    </p:spTree>
    <p:extLst>
      <p:ext uri="{BB962C8B-B14F-4D97-AF65-F5344CB8AC3E}">
        <p14:creationId xmlns:p14="http://schemas.microsoft.com/office/powerpoint/2010/main" val="265688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902934" y="602016"/>
            <a:ext cx="6629401" cy="609600"/>
          </a:xfrm>
        </p:spPr>
        <p:txBody>
          <a:bodyPr/>
          <a:lstStyle/>
          <a:p>
            <a:r>
              <a:rPr lang="en-US" i="1" dirty="0" smtClean="0"/>
              <a:t> </a:t>
            </a:r>
            <a:r>
              <a:rPr lang="en-US" sz="3200" i="1" dirty="0" smtClean="0"/>
              <a:t>Architecture</a:t>
            </a:r>
          </a:p>
        </p:txBody>
      </p:sp>
      <p:sp>
        <p:nvSpPr>
          <p:cNvPr id="6" name="Rounded Rectangle 5"/>
          <p:cNvSpPr/>
          <p:nvPr/>
        </p:nvSpPr>
        <p:spPr>
          <a:xfrm>
            <a:off x="2377648" y="1391572"/>
            <a:ext cx="3886200" cy="486130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9" name="Rectangle 59"/>
          <p:cNvSpPr>
            <a:spLocks noChangeArrowheads="1"/>
          </p:cNvSpPr>
          <p:nvPr/>
        </p:nvSpPr>
        <p:spPr bwMode="auto">
          <a:xfrm>
            <a:off x="381000" y="2291304"/>
            <a:ext cx="1295400" cy="228600"/>
          </a:xfrm>
          <a:prstGeom prst="rect">
            <a:avLst/>
          </a:prstGeom>
          <a:solidFill>
            <a:srgbClr val="DADAC1"/>
          </a:solidFill>
          <a:ln w="25400">
            <a:solidFill>
              <a:srgbClr val="000050"/>
            </a:solidFill>
            <a:miter lim="800000"/>
            <a:headEnd/>
            <a:tailEnd/>
          </a:ln>
        </p:spPr>
        <p:txBody>
          <a:bodyPr wrap="none" anchor="ctr"/>
          <a:lstStyle/>
          <a:p>
            <a:pPr algn="r" eaLnBrk="0" hangingPunct="0"/>
            <a:r>
              <a:rPr lang="en-US" sz="1000" b="1" dirty="0">
                <a:ea typeface="Geneva" pitchFamily="-64"/>
                <a:cs typeface="Geneva" pitchFamily="-64"/>
              </a:rPr>
              <a:t>z/OS FTP</a:t>
            </a:r>
          </a:p>
        </p:txBody>
      </p:sp>
      <p:graphicFrame>
        <p:nvGraphicFramePr>
          <p:cNvPr id="1026" name="Object 5"/>
          <p:cNvGraphicFramePr>
            <a:graphicFrameLocks noChangeAspect="1"/>
          </p:cNvGraphicFramePr>
          <p:nvPr>
            <p:extLst>
              <p:ext uri="{D42A27DB-BD31-4B8C-83A1-F6EECF244321}">
                <p14:modId xmlns:p14="http://schemas.microsoft.com/office/powerpoint/2010/main" val="259983038"/>
              </p:ext>
            </p:extLst>
          </p:nvPr>
        </p:nvGraphicFramePr>
        <p:xfrm>
          <a:off x="435049" y="2405604"/>
          <a:ext cx="457200" cy="627063"/>
        </p:xfrm>
        <a:graphic>
          <a:graphicData uri="http://schemas.openxmlformats.org/presentationml/2006/ole">
            <mc:AlternateContent xmlns:mc="http://schemas.openxmlformats.org/markup-compatibility/2006">
              <mc:Choice xmlns:v="urn:schemas-microsoft-com:vml" Requires="v">
                <p:oleObj spid="_x0000_s22809" name="VISIO" r:id="rId4" imgW="972120" imgH="1497672" progId="">
                  <p:embed/>
                </p:oleObj>
              </mc:Choice>
              <mc:Fallback>
                <p:oleObj name="VISIO" r:id="rId4" imgW="972120" imgH="1497672" progId="">
                  <p:embed/>
                  <p:pic>
                    <p:nvPicPr>
                      <p:cNvPr id="0" name="Picture 2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049" y="2405604"/>
                        <a:ext cx="457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ounded Rectangle 8"/>
          <p:cNvSpPr/>
          <p:nvPr/>
        </p:nvSpPr>
        <p:spPr>
          <a:xfrm>
            <a:off x="6727031" y="1079764"/>
            <a:ext cx="18288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31" name="TextBox 9"/>
          <p:cNvSpPr txBox="1">
            <a:spLocks noChangeArrowheads="1"/>
          </p:cNvSpPr>
          <p:nvPr/>
        </p:nvSpPr>
        <p:spPr bwMode="auto">
          <a:xfrm>
            <a:off x="3190653" y="1589001"/>
            <a:ext cx="2188535" cy="584775"/>
          </a:xfrm>
          <a:prstGeom prst="rect">
            <a:avLst/>
          </a:prstGeom>
          <a:noFill/>
          <a:ln w="25400">
            <a:solidFill>
              <a:schemeClr val="tx1"/>
            </a:solidFill>
            <a:miter lim="800000"/>
            <a:headEnd/>
            <a:tailEnd/>
          </a:ln>
        </p:spPr>
        <p:txBody>
          <a:bodyPr wrap="square">
            <a:spAutoFit/>
          </a:bodyPr>
          <a:lstStyle/>
          <a:p>
            <a:pPr algn="ctr"/>
            <a:r>
              <a:rPr lang="en-US" sz="1600" dirty="0" smtClean="0"/>
              <a:t>PerfTechPro</a:t>
            </a:r>
          </a:p>
          <a:p>
            <a:pPr algn="ctr"/>
            <a:r>
              <a:rPr lang="en-US" sz="1600" dirty="0" smtClean="0"/>
              <a:t>Service</a:t>
            </a:r>
            <a:endParaRPr lang="en-US" sz="1600" dirty="0"/>
          </a:p>
        </p:txBody>
      </p:sp>
      <p:sp>
        <p:nvSpPr>
          <p:cNvPr id="11" name="AutoShape 16"/>
          <p:cNvSpPr>
            <a:spLocks noChangeArrowheads="1"/>
          </p:cNvSpPr>
          <p:nvPr/>
        </p:nvSpPr>
        <p:spPr bwMode="auto">
          <a:xfrm>
            <a:off x="2588142" y="2519904"/>
            <a:ext cx="914400" cy="685800"/>
          </a:xfrm>
          <a:prstGeom prst="flowChartMagneticDisk">
            <a:avLst/>
          </a:prstGeom>
          <a:solidFill>
            <a:schemeClr val="bg1"/>
          </a:solidFill>
          <a:ln w="9525">
            <a:solidFill>
              <a:srgbClr val="000050"/>
            </a:solidFill>
            <a:round/>
            <a:headEnd/>
            <a:tailEnd/>
          </a:ln>
        </p:spPr>
        <p:txBody>
          <a:bodyPr wrap="none" anchor="ctr"/>
          <a:lstStyle/>
          <a:p>
            <a:pPr algn="ctr" eaLnBrk="0" hangingPunct="0">
              <a:defRPr/>
            </a:pPr>
            <a:r>
              <a:rPr lang="en-US" sz="1050" dirty="0">
                <a:ea typeface="Geneva" pitchFamily="-64"/>
                <a:cs typeface="Geneva" pitchFamily="-64"/>
              </a:rPr>
              <a:t>PerfLogs</a:t>
            </a:r>
          </a:p>
        </p:txBody>
      </p:sp>
      <p:sp>
        <p:nvSpPr>
          <p:cNvPr id="1033" name="TextBox 12"/>
          <p:cNvSpPr txBox="1">
            <a:spLocks noChangeArrowheads="1"/>
          </p:cNvSpPr>
          <p:nvPr/>
        </p:nvSpPr>
        <p:spPr bwMode="auto">
          <a:xfrm>
            <a:off x="6955631" y="1188110"/>
            <a:ext cx="1371600" cy="307777"/>
          </a:xfrm>
          <a:prstGeom prst="rect">
            <a:avLst/>
          </a:prstGeom>
          <a:noFill/>
          <a:ln w="9525">
            <a:noFill/>
            <a:miter lim="800000"/>
            <a:headEnd/>
            <a:tailEnd/>
          </a:ln>
        </p:spPr>
        <p:txBody>
          <a:bodyPr>
            <a:spAutoFit/>
          </a:bodyPr>
          <a:lstStyle/>
          <a:p>
            <a:pPr algn="ctr"/>
            <a:r>
              <a:rPr lang="en-US" sz="1400" dirty="0" smtClean="0"/>
              <a:t>Data Manager</a:t>
            </a:r>
            <a:endParaRPr lang="en-US" sz="1400" dirty="0"/>
          </a:p>
        </p:txBody>
      </p:sp>
      <p:sp>
        <p:nvSpPr>
          <p:cNvPr id="16" name="Rectangle 15"/>
          <p:cNvSpPr/>
          <p:nvPr/>
        </p:nvSpPr>
        <p:spPr>
          <a:xfrm>
            <a:off x="6781800" y="2793478"/>
            <a:ext cx="1676400" cy="1724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37" name="AutoShape 11"/>
          <p:cNvSpPr>
            <a:spLocks noChangeArrowheads="1"/>
          </p:cNvSpPr>
          <p:nvPr/>
        </p:nvSpPr>
        <p:spPr bwMode="auto">
          <a:xfrm>
            <a:off x="3592917" y="4289638"/>
            <a:ext cx="381000" cy="457200"/>
          </a:xfrm>
          <a:prstGeom prst="flowChartMagneticDisk">
            <a:avLst/>
          </a:prstGeom>
          <a:solidFill>
            <a:schemeClr val="bg1"/>
          </a:solidFill>
          <a:ln w="9525">
            <a:solidFill>
              <a:srgbClr val="000050"/>
            </a:solidFill>
            <a:round/>
            <a:headEnd/>
            <a:tailEnd/>
          </a:ln>
        </p:spPr>
        <p:txBody>
          <a:bodyPr wrap="none" anchor="ctr"/>
          <a:lstStyle/>
          <a:p>
            <a:pPr algn="ctr" eaLnBrk="0" hangingPunct="0"/>
            <a:endParaRPr lang="en-US" sz="800" dirty="0">
              <a:ea typeface="Geneva" pitchFamily="-64"/>
              <a:cs typeface="Geneva" pitchFamily="-64"/>
            </a:endParaRPr>
          </a:p>
        </p:txBody>
      </p:sp>
      <p:sp>
        <p:nvSpPr>
          <p:cNvPr id="1039" name="AutoShape 11"/>
          <p:cNvSpPr>
            <a:spLocks noChangeArrowheads="1"/>
          </p:cNvSpPr>
          <p:nvPr/>
        </p:nvSpPr>
        <p:spPr bwMode="auto">
          <a:xfrm>
            <a:off x="4406752" y="4119263"/>
            <a:ext cx="381000" cy="457200"/>
          </a:xfrm>
          <a:prstGeom prst="flowChartMagneticDisk">
            <a:avLst/>
          </a:prstGeom>
          <a:solidFill>
            <a:schemeClr val="bg1"/>
          </a:solidFill>
          <a:ln w="9525">
            <a:solidFill>
              <a:srgbClr val="000050"/>
            </a:solidFill>
            <a:round/>
            <a:headEnd/>
            <a:tailEnd/>
          </a:ln>
        </p:spPr>
        <p:txBody>
          <a:bodyPr wrap="none" anchor="ctr"/>
          <a:lstStyle/>
          <a:p>
            <a:pPr algn="ctr" eaLnBrk="0" hangingPunct="0"/>
            <a:endParaRPr lang="en-US" sz="800" dirty="0">
              <a:ea typeface="Geneva" pitchFamily="-64"/>
              <a:cs typeface="Geneva" pitchFamily="-64"/>
            </a:endParaRPr>
          </a:p>
        </p:txBody>
      </p:sp>
      <p:sp>
        <p:nvSpPr>
          <p:cNvPr id="1040" name="AutoShape 11"/>
          <p:cNvSpPr>
            <a:spLocks noChangeArrowheads="1"/>
          </p:cNvSpPr>
          <p:nvPr/>
        </p:nvSpPr>
        <p:spPr bwMode="auto">
          <a:xfrm>
            <a:off x="4597252" y="4385702"/>
            <a:ext cx="381000" cy="457200"/>
          </a:xfrm>
          <a:prstGeom prst="flowChartMagneticDisk">
            <a:avLst/>
          </a:prstGeom>
          <a:solidFill>
            <a:schemeClr val="bg1"/>
          </a:solidFill>
          <a:ln w="9525">
            <a:solidFill>
              <a:srgbClr val="000050"/>
            </a:solidFill>
            <a:round/>
            <a:headEnd/>
            <a:tailEnd/>
          </a:ln>
        </p:spPr>
        <p:txBody>
          <a:bodyPr wrap="none" anchor="ctr"/>
          <a:lstStyle/>
          <a:p>
            <a:pPr algn="ctr" eaLnBrk="0" hangingPunct="0"/>
            <a:endParaRPr lang="en-US" sz="800" dirty="0">
              <a:ea typeface="Geneva" pitchFamily="-64"/>
              <a:cs typeface="Geneva" pitchFamily="-64"/>
            </a:endParaRPr>
          </a:p>
        </p:txBody>
      </p:sp>
      <p:sp>
        <p:nvSpPr>
          <p:cNvPr id="1041" name="AutoShape 11"/>
          <p:cNvSpPr>
            <a:spLocks noChangeArrowheads="1"/>
          </p:cNvSpPr>
          <p:nvPr/>
        </p:nvSpPr>
        <p:spPr bwMode="auto">
          <a:xfrm>
            <a:off x="4825852" y="4632846"/>
            <a:ext cx="381000" cy="457200"/>
          </a:xfrm>
          <a:prstGeom prst="flowChartMagneticDisk">
            <a:avLst/>
          </a:prstGeom>
          <a:solidFill>
            <a:schemeClr val="bg1"/>
          </a:solidFill>
          <a:ln w="9525">
            <a:solidFill>
              <a:srgbClr val="000050"/>
            </a:solidFill>
            <a:round/>
            <a:headEnd/>
            <a:tailEnd/>
          </a:ln>
        </p:spPr>
        <p:txBody>
          <a:bodyPr wrap="none" anchor="ctr"/>
          <a:lstStyle/>
          <a:p>
            <a:pPr algn="ctr" eaLnBrk="0" hangingPunct="0"/>
            <a:endParaRPr lang="en-US" sz="800" dirty="0">
              <a:ea typeface="Geneva" pitchFamily="-64"/>
              <a:cs typeface="Geneva" pitchFamily="-64"/>
            </a:endParaRPr>
          </a:p>
        </p:txBody>
      </p:sp>
      <p:sp>
        <p:nvSpPr>
          <p:cNvPr id="32" name="Rectangle 31"/>
          <p:cNvSpPr/>
          <p:nvPr/>
        </p:nvSpPr>
        <p:spPr>
          <a:xfrm>
            <a:off x="6781800" y="4731690"/>
            <a:ext cx="1676400" cy="1657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Rectangle 24"/>
          <p:cNvSpPr/>
          <p:nvPr/>
        </p:nvSpPr>
        <p:spPr>
          <a:xfrm>
            <a:off x="3015216" y="3551459"/>
            <a:ext cx="2508398" cy="22053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44" name="TextBox 33"/>
          <p:cNvSpPr txBox="1">
            <a:spLocks noChangeArrowheads="1"/>
          </p:cNvSpPr>
          <p:nvPr/>
        </p:nvSpPr>
        <p:spPr bwMode="auto">
          <a:xfrm>
            <a:off x="6858000" y="2793478"/>
            <a:ext cx="1524000" cy="523220"/>
          </a:xfrm>
          <a:prstGeom prst="rect">
            <a:avLst/>
          </a:prstGeom>
          <a:noFill/>
          <a:ln w="9525">
            <a:noFill/>
            <a:miter lim="800000"/>
            <a:headEnd/>
            <a:tailEnd/>
          </a:ln>
        </p:spPr>
        <p:txBody>
          <a:bodyPr>
            <a:spAutoFit/>
          </a:bodyPr>
          <a:lstStyle/>
          <a:p>
            <a:pPr algn="ctr"/>
            <a:r>
              <a:rPr lang="en-US" sz="1400" dirty="0" smtClean="0"/>
              <a:t>Local</a:t>
            </a:r>
          </a:p>
          <a:p>
            <a:pPr algn="ctr"/>
            <a:r>
              <a:rPr lang="en-US" sz="1400" dirty="0" smtClean="0"/>
              <a:t>Visualizer Client</a:t>
            </a:r>
            <a:endParaRPr lang="en-US" sz="1400" dirty="0"/>
          </a:p>
        </p:txBody>
      </p:sp>
      <p:sp>
        <p:nvSpPr>
          <p:cNvPr id="1045" name="TextBox 34"/>
          <p:cNvSpPr txBox="1">
            <a:spLocks noChangeArrowheads="1"/>
          </p:cNvSpPr>
          <p:nvPr/>
        </p:nvSpPr>
        <p:spPr bwMode="auto">
          <a:xfrm>
            <a:off x="6910272" y="4676604"/>
            <a:ext cx="1524000" cy="523220"/>
          </a:xfrm>
          <a:prstGeom prst="rect">
            <a:avLst/>
          </a:prstGeom>
          <a:noFill/>
          <a:ln w="9525">
            <a:noFill/>
            <a:miter lim="800000"/>
            <a:headEnd/>
            <a:tailEnd/>
          </a:ln>
        </p:spPr>
        <p:txBody>
          <a:bodyPr wrap="square">
            <a:spAutoFit/>
          </a:bodyPr>
          <a:lstStyle/>
          <a:p>
            <a:pPr algn="ctr"/>
            <a:r>
              <a:rPr lang="en-US" sz="1400" dirty="0" smtClean="0"/>
              <a:t>Remote</a:t>
            </a:r>
          </a:p>
          <a:p>
            <a:pPr algn="ctr"/>
            <a:r>
              <a:rPr lang="en-US" sz="1400" dirty="0" smtClean="0"/>
              <a:t>Visualizer Client</a:t>
            </a:r>
            <a:endParaRPr lang="en-US" sz="1400" dirty="0"/>
          </a:p>
        </p:txBody>
      </p:sp>
      <p:sp>
        <p:nvSpPr>
          <p:cNvPr id="36" name="TextBox 35"/>
          <p:cNvSpPr txBox="1"/>
          <p:nvPr/>
        </p:nvSpPr>
        <p:spPr>
          <a:xfrm>
            <a:off x="3440517" y="4746838"/>
            <a:ext cx="685800" cy="415498"/>
          </a:xfrm>
          <a:prstGeom prst="rect">
            <a:avLst/>
          </a:prstGeom>
          <a:noFill/>
        </p:spPr>
        <p:txBody>
          <a:bodyPr>
            <a:spAutoFit/>
          </a:bodyPr>
          <a:lstStyle/>
          <a:p>
            <a:pPr algn="ctr">
              <a:defRPr/>
            </a:pPr>
            <a:r>
              <a:rPr lang="en-US" sz="1050" dirty="0" smtClean="0"/>
              <a:t>Daily </a:t>
            </a:r>
            <a:r>
              <a:rPr lang="en-US" sz="1050" dirty="0"/>
              <a:t>PDB</a:t>
            </a:r>
          </a:p>
        </p:txBody>
      </p:sp>
      <p:sp>
        <p:nvSpPr>
          <p:cNvPr id="37" name="TextBox 36"/>
          <p:cNvSpPr txBox="1"/>
          <p:nvPr/>
        </p:nvSpPr>
        <p:spPr>
          <a:xfrm>
            <a:off x="4406752" y="5100899"/>
            <a:ext cx="838200" cy="396875"/>
          </a:xfrm>
          <a:prstGeom prst="rect">
            <a:avLst/>
          </a:prstGeom>
          <a:noFill/>
        </p:spPr>
        <p:txBody>
          <a:bodyPr>
            <a:spAutoFit/>
          </a:bodyPr>
          <a:lstStyle/>
          <a:p>
            <a:pPr algn="ctr">
              <a:defRPr/>
            </a:pPr>
            <a:r>
              <a:rPr lang="en-US" sz="1050" dirty="0"/>
              <a:t>Summary PDBs</a:t>
            </a:r>
          </a:p>
        </p:txBody>
      </p:sp>
      <p:cxnSp>
        <p:nvCxnSpPr>
          <p:cNvPr id="40" name="Straight Arrow Connector 39"/>
          <p:cNvCxnSpPr>
            <a:stCxn id="11" idx="1"/>
          </p:cNvCxnSpPr>
          <p:nvPr/>
        </p:nvCxnSpPr>
        <p:spPr>
          <a:xfrm flipV="1">
            <a:off x="3045342" y="2173776"/>
            <a:ext cx="644156" cy="3461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029" idx="3"/>
          </p:cNvCxnSpPr>
          <p:nvPr/>
        </p:nvCxnSpPr>
        <p:spPr>
          <a:xfrm>
            <a:off x="1676400" y="2405604"/>
            <a:ext cx="911742" cy="4691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3" name="TextBox 54"/>
          <p:cNvSpPr txBox="1">
            <a:spLocks noChangeArrowheads="1"/>
          </p:cNvSpPr>
          <p:nvPr/>
        </p:nvSpPr>
        <p:spPr bwMode="auto">
          <a:xfrm>
            <a:off x="381000" y="3085865"/>
            <a:ext cx="1600200" cy="461665"/>
          </a:xfrm>
          <a:prstGeom prst="rect">
            <a:avLst/>
          </a:prstGeom>
          <a:noFill/>
          <a:ln w="9525">
            <a:noFill/>
            <a:miter lim="800000"/>
            <a:headEnd/>
            <a:tailEnd/>
          </a:ln>
        </p:spPr>
        <p:txBody>
          <a:bodyPr wrap="square">
            <a:spAutoFit/>
          </a:bodyPr>
          <a:lstStyle/>
          <a:p>
            <a:r>
              <a:rPr lang="en-US" sz="1200" dirty="0"/>
              <a:t>z/OS Assembler Programs</a:t>
            </a:r>
          </a:p>
        </p:txBody>
      </p:sp>
      <p:pic>
        <p:nvPicPr>
          <p:cNvPr id="1055" name="Picture 4"/>
          <p:cNvPicPr>
            <a:picLocks noChangeAspect="1" noChangeArrowheads="1"/>
          </p:cNvPicPr>
          <p:nvPr/>
        </p:nvPicPr>
        <p:blipFill>
          <a:blip r:embed="rId6" cstate="print"/>
          <a:srcRect/>
          <a:stretch>
            <a:fillRect/>
          </a:stretch>
        </p:blipFill>
        <p:spPr bwMode="auto">
          <a:xfrm>
            <a:off x="7010400" y="1496057"/>
            <a:ext cx="1262063" cy="863336"/>
          </a:xfrm>
          <a:prstGeom prst="rect">
            <a:avLst/>
          </a:prstGeom>
          <a:noFill/>
          <a:ln w="9525">
            <a:noFill/>
            <a:miter lim="800000"/>
            <a:headEnd/>
            <a:tailEnd/>
          </a:ln>
        </p:spPr>
      </p:pic>
      <p:cxnSp>
        <p:nvCxnSpPr>
          <p:cNvPr id="10" name="Straight Arrow Connector 9"/>
          <p:cNvCxnSpPr>
            <a:stCxn id="16" idx="1"/>
          </p:cNvCxnSpPr>
          <p:nvPr/>
        </p:nvCxnSpPr>
        <p:spPr>
          <a:xfrm flipH="1" flipV="1">
            <a:off x="5379188" y="2173778"/>
            <a:ext cx="1402612" cy="148208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2" idx="1"/>
          </p:cNvCxnSpPr>
          <p:nvPr/>
        </p:nvCxnSpPr>
        <p:spPr>
          <a:xfrm flipH="1" flipV="1">
            <a:off x="5016352" y="2173776"/>
            <a:ext cx="1765448" cy="3386894"/>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31" idx="2"/>
            <a:endCxn id="25" idx="0"/>
          </p:cNvCxnSpPr>
          <p:nvPr/>
        </p:nvCxnSpPr>
        <p:spPr>
          <a:xfrm flipH="1">
            <a:off x="4269415" y="2173776"/>
            <a:ext cx="15506" cy="1377683"/>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1"/>
            <a:endCxn id="1031" idx="3"/>
          </p:cNvCxnSpPr>
          <p:nvPr/>
        </p:nvCxnSpPr>
        <p:spPr>
          <a:xfrm flipH="1">
            <a:off x="5379188" y="1803664"/>
            <a:ext cx="1347843" cy="77725"/>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 Placeholder 4"/>
          <p:cNvSpPr>
            <a:spLocks noGrp="1"/>
          </p:cNvSpPr>
          <p:nvPr>
            <p:ph type="body" sz="quarter" idx="14"/>
          </p:nvPr>
        </p:nvSpPr>
        <p:spPr>
          <a:xfrm>
            <a:off x="352425" y="6419849"/>
            <a:ext cx="6315075" cy="314325"/>
          </a:xfrm>
        </p:spPr>
        <p:txBody>
          <a:bodyPr/>
          <a:lstStyle/>
          <a:p>
            <a:endParaRPr lang="en-US"/>
          </a:p>
        </p:txBody>
      </p:sp>
      <p:sp>
        <p:nvSpPr>
          <p:cNvPr id="42" name="TextBox 27"/>
          <p:cNvSpPr txBox="1">
            <a:spLocks noChangeArrowheads="1"/>
          </p:cNvSpPr>
          <p:nvPr/>
        </p:nvSpPr>
        <p:spPr bwMode="auto">
          <a:xfrm>
            <a:off x="3509630" y="3601894"/>
            <a:ext cx="1295400" cy="461665"/>
          </a:xfrm>
          <a:prstGeom prst="rect">
            <a:avLst/>
          </a:prstGeom>
          <a:noFill/>
          <a:ln w="9525">
            <a:noFill/>
            <a:miter lim="800000"/>
            <a:headEnd/>
            <a:tailEnd/>
          </a:ln>
        </p:spPr>
        <p:txBody>
          <a:bodyPr>
            <a:spAutoFit/>
          </a:bodyPr>
          <a:lstStyle/>
          <a:p>
            <a:pPr algn="ctr"/>
            <a:r>
              <a:rPr lang="en-US" sz="1200" dirty="0" smtClean="0"/>
              <a:t>PerfTechPro</a:t>
            </a:r>
          </a:p>
          <a:p>
            <a:pPr algn="ctr"/>
            <a:r>
              <a:rPr lang="en-US" sz="1200" dirty="0" smtClean="0"/>
              <a:t>Database</a:t>
            </a:r>
            <a:endParaRPr lang="en-US" sz="1200" dirty="0"/>
          </a:p>
        </p:txBody>
      </p:sp>
      <p:sp>
        <p:nvSpPr>
          <p:cNvPr id="2" name="TextBox 1"/>
          <p:cNvSpPr txBox="1"/>
          <p:nvPr/>
        </p:nvSpPr>
        <p:spPr>
          <a:xfrm>
            <a:off x="3467100" y="5872884"/>
            <a:ext cx="1786271" cy="307777"/>
          </a:xfrm>
          <a:prstGeom prst="rect">
            <a:avLst/>
          </a:prstGeom>
          <a:noFill/>
        </p:spPr>
        <p:txBody>
          <a:bodyPr wrap="square" rtlCol="0">
            <a:spAutoFit/>
          </a:bodyPr>
          <a:lstStyle/>
          <a:p>
            <a:pPr algn="ctr"/>
            <a:r>
              <a:rPr lang="en-US" sz="1400" i="1" dirty="0" smtClean="0">
                <a:effectLst/>
              </a:rPr>
              <a:t>Windows Server</a:t>
            </a:r>
          </a:p>
        </p:txBody>
      </p:sp>
      <p:pic>
        <p:nvPicPr>
          <p:cNvPr id="22782" name="Picture 2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3316698"/>
            <a:ext cx="1393031" cy="97438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783" name="Picture 2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3165" y="5232512"/>
            <a:ext cx="1426369" cy="99801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3200" i="1" dirty="0" smtClean="0"/>
              <a:t>Performance and Capacity Reporting</a:t>
            </a:r>
            <a:endParaRPr lang="en-US" sz="3200" i="1" dirty="0"/>
          </a:p>
        </p:txBody>
      </p:sp>
      <p:sp>
        <p:nvSpPr>
          <p:cNvPr id="12" name="Text Placeholder 11"/>
          <p:cNvSpPr>
            <a:spLocks noGrp="1"/>
          </p:cNvSpPr>
          <p:nvPr>
            <p:ph type="body" sz="quarter" idx="14"/>
          </p:nvPr>
        </p:nvSpPr>
        <p:spPr/>
        <p:txBody>
          <a:bodyPr/>
          <a:lstStyle/>
          <a:p>
            <a:endParaRPr lang="en-US"/>
          </a:p>
        </p:txBody>
      </p:sp>
      <p:pic>
        <p:nvPicPr>
          <p:cNvPr id="4" name="Picture 2"/>
          <p:cNvPicPr>
            <a:picLocks noGrp="1" noChangeAspect="1" noChangeArrowheads="1"/>
          </p:cNvPicPr>
          <p:nvPr>
            <p:ph sz="quarter" idx="19"/>
          </p:nvPr>
        </p:nvPicPr>
        <p:blipFill>
          <a:blip r:embed="rId3">
            <a:extLst>
              <a:ext uri="{28A0092B-C50C-407E-A947-70E740481C1C}">
                <a14:useLocalDpi xmlns:a14="http://schemas.microsoft.com/office/drawing/2010/main" val="0"/>
              </a:ext>
            </a:extLst>
          </a:blip>
          <a:srcRect/>
          <a:stretch>
            <a:fillRect/>
          </a:stretch>
        </p:blipFill>
        <p:spPr bwMode="auto">
          <a:xfrm>
            <a:off x="949805" y="4114800"/>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Grp="1" noChangeAspect="1" noChangeArrowheads="1"/>
          </p:cNvPicPr>
          <p:nvPr>
            <p:ph sz="quarter" idx="17"/>
          </p:nvPr>
        </p:nvPicPr>
        <p:blipFill>
          <a:blip r:embed="rId4">
            <a:extLst>
              <a:ext uri="{28A0092B-C50C-407E-A947-70E740481C1C}">
                <a14:useLocalDpi xmlns:a14="http://schemas.microsoft.com/office/drawing/2010/main" val="0"/>
              </a:ext>
            </a:extLst>
          </a:blip>
          <a:srcRect/>
          <a:stretch>
            <a:fillRect/>
          </a:stretch>
        </p:blipFill>
        <p:spPr bwMode="auto">
          <a:xfrm>
            <a:off x="960438" y="1667348"/>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5" name="Picture 3"/>
          <p:cNvPicPr>
            <a:picLocks noGrp="1" noChangeAspect="1" noChangeArrowheads="1"/>
          </p:cNvPicPr>
          <p:nvPr>
            <p:ph sz="quarter" idx="18"/>
          </p:nvPr>
        </p:nvPicPr>
        <p:blipFill>
          <a:blip r:embed="rId5">
            <a:extLst>
              <a:ext uri="{28A0092B-C50C-407E-A947-70E740481C1C}">
                <a14:useLocalDpi xmlns:a14="http://schemas.microsoft.com/office/drawing/2010/main" val="0"/>
              </a:ext>
            </a:extLst>
          </a:blip>
          <a:srcRect/>
          <a:stretch>
            <a:fillRect/>
          </a:stretch>
        </p:blipFill>
        <p:spPr bwMode="auto">
          <a:xfrm>
            <a:off x="4922838" y="1668935"/>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ular Callout 12"/>
          <p:cNvSpPr/>
          <p:nvPr/>
        </p:nvSpPr>
        <p:spPr>
          <a:xfrm>
            <a:off x="194929" y="939209"/>
            <a:ext cx="1350335" cy="623777"/>
          </a:xfrm>
          <a:prstGeom prst="wedgeRectCallout">
            <a:avLst>
              <a:gd name="adj1" fmla="val 68821"/>
              <a:gd name="adj2" fmla="val 21188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Enterprise GPP MIPS usage on 3 CPUs on 2/5/2016</a:t>
            </a:r>
            <a:endParaRPr lang="en-US" sz="1200" dirty="0">
              <a:solidFill>
                <a:schemeClr val="tx1"/>
              </a:solidFill>
            </a:endParaRPr>
          </a:p>
        </p:txBody>
      </p:sp>
      <p:sp>
        <p:nvSpPr>
          <p:cNvPr id="14" name="Rectangular Callout 13"/>
          <p:cNvSpPr/>
          <p:nvPr/>
        </p:nvSpPr>
        <p:spPr>
          <a:xfrm>
            <a:off x="81516" y="3583172"/>
            <a:ext cx="1350335" cy="893135"/>
          </a:xfrm>
          <a:prstGeom prst="wedgeRectCallout">
            <a:avLst>
              <a:gd name="adj1" fmla="val 123152"/>
              <a:gd name="adj2" fmla="val 1781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MSU usage of SYS2 with 4Hr Rolling Avg on 2/5/2016</a:t>
            </a:r>
            <a:endParaRPr lang="en-US" sz="1200" dirty="0">
              <a:solidFill>
                <a:schemeClr val="tx1"/>
              </a:solidFill>
            </a:endParaRPr>
          </a:p>
        </p:txBody>
      </p:sp>
      <p:sp>
        <p:nvSpPr>
          <p:cNvPr id="8" name="Rectangular Callout 7"/>
          <p:cNvSpPr/>
          <p:nvPr/>
        </p:nvSpPr>
        <p:spPr>
          <a:xfrm>
            <a:off x="7644809" y="1302488"/>
            <a:ext cx="1350335" cy="834656"/>
          </a:xfrm>
          <a:prstGeom prst="wedgeRectCallout">
            <a:avLst>
              <a:gd name="adj1" fmla="val -103620"/>
              <a:gd name="adj2" fmla="val 10414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Enterprise GPP MIPS usage across 14 months with 2 CPU upgrades</a:t>
            </a:r>
            <a:endParaRPr lang="en-US" sz="1200" dirty="0">
              <a:solidFill>
                <a:schemeClr val="tx1"/>
              </a:solidFill>
            </a:endParaRPr>
          </a:p>
        </p:txBody>
      </p:sp>
      <p:pic>
        <p:nvPicPr>
          <p:cNvPr id="10" name="Picture 4"/>
          <p:cNvPicPr>
            <a:picLocks noGrp="1" noChangeAspect="1" noChangeArrowheads="1"/>
          </p:cNvPicPr>
          <p:nvPr>
            <p:ph sz="quarter" idx="20"/>
          </p:nvPr>
        </p:nvPicPr>
        <p:blipFill>
          <a:blip r:embed="rId6">
            <a:extLst>
              <a:ext uri="{28A0092B-C50C-407E-A947-70E740481C1C}">
                <a14:useLocalDpi xmlns:a14="http://schemas.microsoft.com/office/drawing/2010/main" val="0"/>
              </a:ext>
            </a:extLst>
          </a:blip>
          <a:srcRect/>
          <a:stretch>
            <a:fillRect/>
          </a:stretch>
        </p:blipFill>
        <p:spPr bwMode="auto">
          <a:xfrm>
            <a:off x="4919663" y="4117359"/>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ular Callout 14"/>
          <p:cNvSpPr/>
          <p:nvPr/>
        </p:nvSpPr>
        <p:spPr>
          <a:xfrm>
            <a:off x="7644809" y="3870249"/>
            <a:ext cx="1350335" cy="758457"/>
          </a:xfrm>
          <a:prstGeom prst="wedgeRectCallout">
            <a:avLst>
              <a:gd name="adj1" fmla="val -69761"/>
              <a:gd name="adj2" fmla="val 16555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IFL MIPS usage on 2097-708 on 2/5/2016</a:t>
            </a:r>
            <a:endParaRPr lang="en-US" sz="1200" dirty="0">
              <a:solidFill>
                <a:schemeClr val="tx1"/>
              </a:solidFill>
            </a:endParaRPr>
          </a:p>
        </p:txBody>
      </p:sp>
    </p:spTree>
    <p:extLst>
      <p:ext uri="{BB962C8B-B14F-4D97-AF65-F5344CB8AC3E}">
        <p14:creationId xmlns:p14="http://schemas.microsoft.com/office/powerpoint/2010/main" val="1555243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72853" y="747824"/>
            <a:ext cx="7972424" cy="506412"/>
          </a:xfrm>
        </p:spPr>
        <p:txBody>
          <a:bodyPr/>
          <a:lstStyle/>
          <a:p>
            <a:pPr algn="ctr"/>
            <a:r>
              <a:rPr lang="en-US" sz="3200" i="1" dirty="0" smtClean="0"/>
              <a:t>Reporting Flexibility</a:t>
            </a:r>
            <a:endParaRPr lang="en-US" sz="3200" i="1" dirty="0"/>
          </a:p>
        </p:txBody>
      </p:sp>
      <p:sp>
        <p:nvSpPr>
          <p:cNvPr id="11" name="Text Placeholder 10"/>
          <p:cNvSpPr>
            <a:spLocks noGrp="1"/>
          </p:cNvSpPr>
          <p:nvPr>
            <p:ph type="body" sz="quarter" idx="14"/>
          </p:nvPr>
        </p:nvSpPr>
        <p:spPr/>
        <p:txBody>
          <a:bodyPr/>
          <a:lstStyle/>
          <a:p>
            <a:endParaRPr lang="en-US"/>
          </a:p>
        </p:txBody>
      </p:sp>
      <p:pic>
        <p:nvPicPr>
          <p:cNvPr id="3" name="Content Placeholder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301256" y="1440709"/>
            <a:ext cx="363279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513" y="2188534"/>
            <a:ext cx="505556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921" y="2954079"/>
            <a:ext cx="459548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ular Callout 9"/>
          <p:cNvSpPr/>
          <p:nvPr/>
        </p:nvSpPr>
        <p:spPr>
          <a:xfrm>
            <a:off x="184296" y="747824"/>
            <a:ext cx="1318439" cy="692885"/>
          </a:xfrm>
          <a:prstGeom prst="wedgeRectCallout">
            <a:avLst>
              <a:gd name="adj1" fmla="val 40930"/>
              <a:gd name="adj2" fmla="val 6749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Up + 2 Up Window</a:t>
            </a:r>
            <a:endParaRPr lang="en-US" sz="1600" dirty="0">
              <a:solidFill>
                <a:schemeClr val="tx1"/>
              </a:solidFill>
            </a:endParaRPr>
          </a:p>
        </p:txBody>
      </p:sp>
      <p:sp>
        <p:nvSpPr>
          <p:cNvPr id="9" name="Rectangular Callout 8"/>
          <p:cNvSpPr/>
          <p:nvPr/>
        </p:nvSpPr>
        <p:spPr>
          <a:xfrm>
            <a:off x="7666073" y="1766777"/>
            <a:ext cx="1318439" cy="692885"/>
          </a:xfrm>
          <a:prstGeom prst="wedgeRectCallout">
            <a:avLst>
              <a:gd name="adj1" fmla="val -43748"/>
              <a:gd name="adj2" fmla="val 13348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Up + 1 Up Window</a:t>
            </a:r>
            <a:endParaRPr lang="en-US" sz="1600" dirty="0">
              <a:solidFill>
                <a:schemeClr val="tx1"/>
              </a:solidFill>
            </a:endParaRPr>
          </a:p>
        </p:txBody>
      </p:sp>
      <p:sp>
        <p:nvSpPr>
          <p:cNvPr id="12" name="Rectangular Callout 11"/>
          <p:cNvSpPr/>
          <p:nvPr/>
        </p:nvSpPr>
        <p:spPr>
          <a:xfrm>
            <a:off x="7286845" y="747824"/>
            <a:ext cx="1318439" cy="692885"/>
          </a:xfrm>
          <a:prstGeom prst="wedgeRectCallout">
            <a:avLst>
              <a:gd name="adj1" fmla="val -146973"/>
              <a:gd name="adj2" fmla="val 1442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Up</a:t>
            </a:r>
          </a:p>
          <a:p>
            <a:pPr algn="ctr"/>
            <a:r>
              <a:rPr lang="en-US" sz="1600" dirty="0" smtClean="0">
                <a:solidFill>
                  <a:schemeClr val="tx1"/>
                </a:solidFill>
              </a:rPr>
              <a:t>Window</a:t>
            </a:r>
            <a:endParaRPr lang="en-US" sz="1600" dirty="0">
              <a:solidFill>
                <a:schemeClr val="tx1"/>
              </a:solidFill>
            </a:endParaRPr>
          </a:p>
        </p:txBody>
      </p:sp>
    </p:spTree>
    <p:extLst>
      <p:ext uri="{BB962C8B-B14F-4D97-AF65-F5344CB8AC3E}">
        <p14:creationId xmlns:p14="http://schemas.microsoft.com/office/powerpoint/2010/main" val="2355945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US" dirty="0" smtClean="0"/>
              <a:t>Performance Problem Resolution</a:t>
            </a:r>
            <a:endParaRPr lang="en-US" dirty="0"/>
          </a:p>
        </p:txBody>
      </p:sp>
      <p:sp>
        <p:nvSpPr>
          <p:cNvPr id="13" name="Text Placeholder 12"/>
          <p:cNvSpPr>
            <a:spLocks noGrp="1"/>
          </p:cNvSpPr>
          <p:nvPr>
            <p:ph type="body" sz="quarter" idx="14"/>
          </p:nvPr>
        </p:nvSpPr>
        <p:spPr/>
        <p:txBody>
          <a:bodyPr/>
          <a:lstStyle/>
          <a:p>
            <a:endParaRPr lang="en-US"/>
          </a:p>
        </p:txBody>
      </p:sp>
      <p:pic>
        <p:nvPicPr>
          <p:cNvPr id="23556" name="Picture 4"/>
          <p:cNvPicPr>
            <a:picLocks noGrp="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960438" y="1673351"/>
            <a:ext cx="3739896" cy="435254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ular Callout 13"/>
          <p:cNvSpPr/>
          <p:nvPr/>
        </p:nvSpPr>
        <p:spPr>
          <a:xfrm>
            <a:off x="116958" y="2254101"/>
            <a:ext cx="1669311" cy="850605"/>
          </a:xfrm>
          <a:prstGeom prst="wedgeRectCallout">
            <a:avLst>
              <a:gd name="adj1" fmla="val 72161"/>
              <a:gd name="adj2" fmla="val 13573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PROD-1 is missing its goal in this part of the day</a:t>
            </a:r>
            <a:endParaRPr lang="en-US" sz="1600" dirty="0">
              <a:solidFill>
                <a:schemeClr val="tx1"/>
              </a:solidFill>
            </a:endParaRPr>
          </a:p>
        </p:txBody>
      </p:sp>
      <p:pic>
        <p:nvPicPr>
          <p:cNvPr id="23557" name="Picture 5"/>
          <p:cNvPicPr preferRelativeResize="0">
            <a:picLocks noGrp="1" noChangeArrowheads="1"/>
          </p:cNvPicPr>
          <p:nvPr>
            <p:ph sz="quarter" idx="18"/>
          </p:nvPr>
        </p:nvPicPr>
        <p:blipFill>
          <a:blip r:embed="rId4">
            <a:extLst>
              <a:ext uri="{28A0092B-C50C-407E-A947-70E740481C1C}">
                <a14:useLocalDpi xmlns:a14="http://schemas.microsoft.com/office/drawing/2010/main" val="0"/>
              </a:ext>
            </a:extLst>
          </a:blip>
          <a:srcRect/>
          <a:stretch>
            <a:fillRect/>
          </a:stretch>
        </p:blipFill>
        <p:spPr bwMode="auto">
          <a:xfrm>
            <a:off x="4937548" y="1662719"/>
            <a:ext cx="3739896" cy="435254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ular Callout 17"/>
          <p:cNvSpPr/>
          <p:nvPr/>
        </p:nvSpPr>
        <p:spPr>
          <a:xfrm>
            <a:off x="7666073" y="2142458"/>
            <a:ext cx="1364511" cy="669852"/>
          </a:xfrm>
          <a:prstGeom prst="wedgeRectCallout">
            <a:avLst>
              <a:gd name="adj1" fmla="val -130346"/>
              <a:gd name="adj2" fmla="val 2790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Problem is GPP Delay</a:t>
            </a:r>
            <a:endParaRPr lang="en-US" sz="1600" dirty="0">
              <a:solidFill>
                <a:schemeClr val="tx1"/>
              </a:solidFill>
            </a:endParaRPr>
          </a:p>
        </p:txBody>
      </p:sp>
    </p:spTree>
    <p:extLst>
      <p:ext uri="{BB962C8B-B14F-4D97-AF65-F5344CB8AC3E}">
        <p14:creationId xmlns:p14="http://schemas.microsoft.com/office/powerpoint/2010/main" val="29543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US" dirty="0" smtClean="0"/>
              <a:t>LPAR Configuration Analysis</a:t>
            </a:r>
            <a:endParaRPr lang="en-US" dirty="0"/>
          </a:p>
        </p:txBody>
      </p:sp>
      <p:sp>
        <p:nvSpPr>
          <p:cNvPr id="11" name="Text Placeholder 10"/>
          <p:cNvSpPr>
            <a:spLocks noGrp="1"/>
          </p:cNvSpPr>
          <p:nvPr>
            <p:ph type="body" sz="quarter" idx="14"/>
          </p:nvPr>
        </p:nvSpPr>
        <p:spPr/>
        <p:txBody>
          <a:bodyPr/>
          <a:lstStyle/>
          <a:p>
            <a:endParaRPr lang="en-US"/>
          </a:p>
        </p:txBody>
      </p:sp>
      <p:pic>
        <p:nvPicPr>
          <p:cNvPr id="24579" name="Picture 3"/>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960438" y="1667348"/>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580" name="Picture 4"/>
          <p:cNvPicPr>
            <a:picLocks noGrp="1" noChangeAspect="1" noChangeArrowheads="1"/>
          </p:cNvPicPr>
          <p:nvPr>
            <p:ph sz="quarter" idx="19"/>
          </p:nvPr>
        </p:nvPicPr>
        <p:blipFill>
          <a:blip r:embed="rId4">
            <a:extLst>
              <a:ext uri="{28A0092B-C50C-407E-A947-70E740481C1C}">
                <a14:useLocalDpi xmlns:a14="http://schemas.microsoft.com/office/drawing/2010/main" val="0"/>
              </a:ext>
            </a:extLst>
          </a:blip>
          <a:srcRect/>
          <a:stretch>
            <a:fillRect/>
          </a:stretch>
        </p:blipFill>
        <p:spPr bwMode="auto">
          <a:xfrm>
            <a:off x="960438" y="4020872"/>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ular Callout 7"/>
          <p:cNvSpPr/>
          <p:nvPr/>
        </p:nvSpPr>
        <p:spPr>
          <a:xfrm>
            <a:off x="95694" y="3682409"/>
            <a:ext cx="1477923" cy="847062"/>
          </a:xfrm>
          <a:prstGeom prst="wedgeRectCallout">
            <a:avLst>
              <a:gd name="adj1" fmla="val 190206"/>
              <a:gd name="adj2" fmla="val 10675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LPAR SYS2 is using over 200% of its weight</a:t>
            </a:r>
            <a:endParaRPr lang="en-US" sz="1400" dirty="0">
              <a:solidFill>
                <a:schemeClr val="tx1"/>
              </a:solidFill>
            </a:endParaRPr>
          </a:p>
        </p:txBody>
      </p:sp>
      <p:pic>
        <p:nvPicPr>
          <p:cNvPr id="26626" name="Picture 2"/>
          <p:cNvPicPr>
            <a:picLocks noGrp="1" noChangeAspect="1" noChangeArrowheads="1"/>
          </p:cNvPicPr>
          <p:nvPr>
            <p:ph sz="quarter" idx="20"/>
          </p:nvPr>
        </p:nvPicPr>
        <p:blipFill>
          <a:blip r:embed="rId5">
            <a:extLst>
              <a:ext uri="{28A0092B-C50C-407E-A947-70E740481C1C}">
                <a14:useLocalDpi xmlns:a14="http://schemas.microsoft.com/office/drawing/2010/main" val="0"/>
              </a:ext>
            </a:extLst>
          </a:blip>
          <a:srcRect/>
          <a:stretch>
            <a:fillRect/>
          </a:stretch>
        </p:blipFill>
        <p:spPr bwMode="auto">
          <a:xfrm>
            <a:off x="4898398" y="4023360"/>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Content Placeholder 3"/>
          <p:cNvPicPr>
            <a:picLocks noGrp="1" noChangeAspect="1"/>
          </p:cNvPicPr>
          <p:nvPr>
            <p:ph sz="quarter" idx="18"/>
          </p:nvPr>
        </p:nvPicPr>
        <p:blipFill>
          <a:blip r:embed="rId6">
            <a:extLst>
              <a:ext uri="{28A0092B-C50C-407E-A947-70E740481C1C}">
                <a14:useLocalDpi xmlns:a14="http://schemas.microsoft.com/office/drawing/2010/main" val="0"/>
              </a:ext>
            </a:extLst>
          </a:blip>
          <a:stretch>
            <a:fillRect/>
          </a:stretch>
        </p:blipFill>
        <p:spPr>
          <a:xfrm>
            <a:off x="4922838" y="1672046"/>
            <a:ext cx="3657600" cy="2194560"/>
          </a:xfrm>
        </p:spPr>
      </p:pic>
      <p:sp>
        <p:nvSpPr>
          <p:cNvPr id="12" name="Rectangular Callout 11"/>
          <p:cNvSpPr/>
          <p:nvPr/>
        </p:nvSpPr>
        <p:spPr>
          <a:xfrm>
            <a:off x="7666077" y="3264196"/>
            <a:ext cx="1477923" cy="985284"/>
          </a:xfrm>
          <a:prstGeom prst="wedgeRectCallout">
            <a:avLst>
              <a:gd name="adj1" fmla="val -58715"/>
              <a:gd name="adj2" fmla="val 3780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LPAR MIPS usage over last 14 months.  Note upgrade.</a:t>
            </a:r>
            <a:endParaRPr lang="en-US" sz="1400" dirty="0">
              <a:solidFill>
                <a:schemeClr val="tx1"/>
              </a:solidFill>
            </a:endParaRPr>
          </a:p>
        </p:txBody>
      </p:sp>
    </p:spTree>
    <p:extLst>
      <p:ext uri="{BB962C8B-B14F-4D97-AF65-F5344CB8AC3E}">
        <p14:creationId xmlns:p14="http://schemas.microsoft.com/office/powerpoint/2010/main" val="3731946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3200" i="1" dirty="0" smtClean="0"/>
              <a:t>Workload Analysis</a:t>
            </a:r>
            <a:endParaRPr lang="en-US" sz="3200" i="1" dirty="0"/>
          </a:p>
        </p:txBody>
      </p:sp>
      <p:sp>
        <p:nvSpPr>
          <p:cNvPr id="5" name="Text Placeholder 4"/>
          <p:cNvSpPr>
            <a:spLocks noGrp="1"/>
          </p:cNvSpPr>
          <p:nvPr>
            <p:ph type="body" sz="quarter" idx="14"/>
          </p:nvPr>
        </p:nvSpPr>
        <p:spPr/>
        <p:txBody>
          <a:bodyPr/>
          <a:lstStyle/>
          <a:p>
            <a:endParaRPr lang="en-US"/>
          </a:p>
        </p:txBody>
      </p:sp>
      <p:pic>
        <p:nvPicPr>
          <p:cNvPr id="4" name="Picture 2"/>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960438" y="2151315"/>
            <a:ext cx="3533185" cy="281257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ular Callout 10"/>
          <p:cNvSpPr/>
          <p:nvPr/>
        </p:nvSpPr>
        <p:spPr>
          <a:xfrm>
            <a:off x="255181" y="1201477"/>
            <a:ext cx="1669311" cy="818709"/>
          </a:xfrm>
          <a:prstGeom prst="wedgeRectCallout">
            <a:avLst>
              <a:gd name="adj1" fmla="val 52234"/>
              <a:gd name="adj2" fmla="val 8853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Look at MIPS usage by workload across 5 systems</a:t>
            </a:r>
            <a:endParaRPr lang="en-US" sz="1200" dirty="0">
              <a:solidFill>
                <a:schemeClr val="tx1"/>
              </a:solidFill>
            </a:endParaRPr>
          </a:p>
        </p:txBody>
      </p:sp>
      <p:pic>
        <p:nvPicPr>
          <p:cNvPr id="23555" name="Picture 3"/>
          <p:cNvPicPr>
            <a:picLocks noGrp="1" noChangeAspect="1" noChangeArrowheads="1"/>
          </p:cNvPicPr>
          <p:nvPr>
            <p:ph sz="quarter" idx="18"/>
          </p:nvPr>
        </p:nvPicPr>
        <p:blipFill>
          <a:blip r:embed="rId4">
            <a:extLst>
              <a:ext uri="{28A0092B-C50C-407E-A947-70E740481C1C}">
                <a14:useLocalDpi xmlns:a14="http://schemas.microsoft.com/office/drawing/2010/main" val="0"/>
              </a:ext>
            </a:extLst>
          </a:blip>
          <a:srcRect/>
          <a:stretch>
            <a:fillRect/>
          </a:stretch>
        </p:blipFill>
        <p:spPr bwMode="auto">
          <a:xfrm>
            <a:off x="4662375" y="1468039"/>
            <a:ext cx="3657600" cy="221361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3440" y="3904301"/>
            <a:ext cx="3668758" cy="2412819"/>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ular Callout 12"/>
          <p:cNvSpPr/>
          <p:nvPr/>
        </p:nvSpPr>
        <p:spPr>
          <a:xfrm>
            <a:off x="2161953" y="5110711"/>
            <a:ext cx="1587795" cy="957380"/>
          </a:xfrm>
          <a:prstGeom prst="wedgeRectCallout">
            <a:avLst>
              <a:gd name="adj1" fmla="val 165580"/>
              <a:gd name="adj2" fmla="val -11317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Drill down to workload PRDONL MIPS usage for each of its SCs over 5 systems</a:t>
            </a:r>
            <a:endParaRPr lang="en-US" sz="1200" dirty="0">
              <a:solidFill>
                <a:schemeClr val="tx1"/>
              </a:solidFill>
            </a:endParaRPr>
          </a:p>
        </p:txBody>
      </p:sp>
      <p:sp>
        <p:nvSpPr>
          <p:cNvPr id="12" name="Rectangular Callout 11"/>
          <p:cNvSpPr/>
          <p:nvPr/>
        </p:nvSpPr>
        <p:spPr>
          <a:xfrm>
            <a:off x="7680253" y="2151315"/>
            <a:ext cx="1463747" cy="847067"/>
          </a:xfrm>
          <a:prstGeom prst="wedgeRectCallout">
            <a:avLst>
              <a:gd name="adj1" fmla="val -53114"/>
              <a:gd name="adj2" fmla="val -6774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Drill down to workload PRDONL MIPS usage on each system</a:t>
            </a:r>
            <a:endParaRPr lang="en-US" sz="1200" dirty="0">
              <a:solidFill>
                <a:schemeClr val="tx1"/>
              </a:solidFill>
            </a:endParaRPr>
          </a:p>
        </p:txBody>
      </p:sp>
    </p:spTree>
    <p:extLst>
      <p:ext uri="{BB962C8B-B14F-4D97-AF65-F5344CB8AC3E}">
        <p14:creationId xmlns:p14="http://schemas.microsoft.com/office/powerpoint/2010/main" val="844890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fTechPro-05-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r">
          <a:defRPr sz="1400" i="1" dirty="0" smtClean="0">
            <a:effectLs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9BBA6B9-B48C-44AD-AF18-A0802220E2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PerfTechPro-05-2012</Template>
  <TotalTime>2765</TotalTime>
  <Words>1990</Words>
  <Application>Microsoft Office PowerPoint</Application>
  <PresentationFormat>On-screen Show (4:3)</PresentationFormat>
  <Paragraphs>156</Paragraphs>
  <Slides>17</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PerfTechPro-05-2012</vt:lpstr>
      <vt:lpstr>VISIO</vt:lpstr>
      <vt:lpstr>PowerPoint Presentation</vt:lpstr>
      <vt:lpstr>Topics</vt:lpstr>
      <vt:lpstr>PowerPoint Presentation</vt:lpstr>
      <vt:lpstr> Architecture</vt:lpstr>
      <vt:lpstr>PowerPoint Presentation</vt:lpstr>
      <vt:lpstr>Reporting Flexibility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Manager</vt:lpstr>
      <vt:lpstr>Visualizer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PerfTechPro</dc:creator>
  <cp:lastModifiedBy>BillS</cp:lastModifiedBy>
  <cp:revision>344</cp:revision>
  <cp:lastPrinted>2016-04-11T21:00:16Z</cp:lastPrinted>
  <dcterms:created xsi:type="dcterms:W3CDTF">2012-05-24T14:57:40Z</dcterms:created>
  <dcterms:modified xsi:type="dcterms:W3CDTF">2018-08-07T20:27:02Z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TC018754689991</vt:lpwstr>
  </property>
</Properties>
</file>